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68" r:id="rId6"/>
    <p:sldId id="266" r:id="rId7"/>
    <p:sldId id="257" r:id="rId8"/>
    <p:sldId id="265" r:id="rId9"/>
    <p:sldId id="258" r:id="rId10"/>
    <p:sldId id="267" r:id="rId11"/>
    <p:sldId id="259" r:id="rId12"/>
    <p:sldId id="262" r:id="rId13"/>
    <p:sldId id="260" r:id="rId14"/>
    <p:sldId id="263" r:id="rId15"/>
    <p:sldId id="261" r:id="rId16"/>
    <p:sldId id="264"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97" d="100"/>
          <a:sy n="97" d="100"/>
        </p:scale>
        <p:origin x="588" y="90"/>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1/31/2024</a:t>
            </a:fld>
            <a:endParaRPr lang="en-US" dirty="0"/>
          </a:p>
        </p:txBody>
      </p:sp>
      <p:sp>
        <p:nvSpPr>
          <p:cNvPr id="4" name="Footer Placeholder 3">
            <a:extLst>
              <a:ext uri="{FF2B5EF4-FFF2-40B4-BE49-F238E27FC236}">
                <a16:creationId xmlns:a16="http://schemas.microsoft.com/office/drawing/2014/main"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1/31/2024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a16="http://schemas.microsoft.com/office/drawing/2014/main"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a16="http://schemas.microsoft.com/office/drawing/2014/main"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a16="http://schemas.microsoft.com/office/drawing/2014/main"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a16="http://schemas.microsoft.com/office/drawing/2014/main"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a16="http://schemas.microsoft.com/office/drawing/2014/main"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a16="http://schemas.microsoft.com/office/drawing/2014/main"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a16="http://schemas.microsoft.com/office/drawing/2014/main"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a16="http://schemas.microsoft.com/office/drawing/2014/main"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a16="http://schemas.microsoft.com/office/drawing/2014/main"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
        <p:nvSpPr>
          <p:cNvPr id="19" name="Text Placeholder 11">
            <a:extLst>
              <a:ext uri="{FF2B5EF4-FFF2-40B4-BE49-F238E27FC236}">
                <a16:creationId xmlns:a16="http://schemas.microsoft.com/office/drawing/2014/main"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2D97C-B4C3-4AFC-845D-61BBB892F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61414-BF95-4662-A709-F2B6F7F2DB02}"/>
              </a:ext>
            </a:extLst>
          </p:cNvPr>
          <p:cNvSpPr>
            <a:spLocks noGrp="1"/>
          </p:cNvSpPr>
          <p:nvPr>
            <p:ph type="dt" sz="half" idx="10"/>
          </p:nvPr>
        </p:nvSpPr>
        <p:spPr/>
        <p:txBody>
          <a:bodyPr/>
          <a:lstStyle/>
          <a:p>
            <a:fld id="{739D54EE-0D73-4FDC-8312-4E21BB23DB24}" type="datetimeFigureOut">
              <a:rPr lang="en-US" smtClean="0"/>
              <a:t>1/31/2024</a:t>
            </a:fld>
            <a:endParaRPr lang="en-US" dirty="0"/>
          </a:p>
        </p:txBody>
      </p:sp>
      <p:sp>
        <p:nvSpPr>
          <p:cNvPr id="5" name="Footer Placeholder 4">
            <a:extLst>
              <a:ext uri="{FF2B5EF4-FFF2-40B4-BE49-F238E27FC236}">
                <a16:creationId xmlns:a16="http://schemas.microsoft.com/office/drawing/2014/main"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a16="http://schemas.microsoft.com/office/drawing/2014/main"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a16="http://schemas.microsoft.com/office/drawing/2014/main"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a16="http://schemas.microsoft.com/office/drawing/2014/main"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a16="http://schemas.microsoft.com/office/drawing/2014/main"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a16="http://schemas.microsoft.com/office/drawing/2014/main"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a16="http://schemas.microsoft.com/office/drawing/2014/main"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a16="http://schemas.microsoft.com/office/drawing/2014/main"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1/31/2024</a:t>
            </a:fld>
            <a:endParaRPr lang="en-US" noProof="0" dirty="0"/>
          </a:p>
        </p:txBody>
      </p:sp>
      <p:sp>
        <p:nvSpPr>
          <p:cNvPr id="23" name="Footer Placeholder 22">
            <a:extLst>
              <a:ext uri="{FF2B5EF4-FFF2-40B4-BE49-F238E27FC236}">
                <a16:creationId xmlns:a16="http://schemas.microsoft.com/office/drawing/2014/main"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a16="http://schemas.microsoft.com/office/drawing/2014/main"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a16="http://schemas.microsoft.com/office/drawing/2014/main" id="{F35F5515-DBFB-431E-956A-73730B15AEC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a16="http://schemas.microsoft.com/office/drawing/2014/main"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a16="http://schemas.microsoft.com/office/drawing/2014/main"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a16="http://schemas.microsoft.com/office/drawing/2014/main"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a16="http://schemas.microsoft.com/office/drawing/2014/main" id="{F9AA9814-A4CA-4D4D-95C0-1671163FF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a16="http://schemas.microsoft.com/office/drawing/2014/main"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a16="http://schemas.microsoft.com/office/drawing/2014/main" id="{D9823306-4A07-407B-9BD7-7087707BEFC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a16="http://schemas.microsoft.com/office/drawing/2014/main"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8313A-ED3E-4C6E-898C-81CAB861BC6E}"/>
              </a:ext>
            </a:extLst>
          </p:cNvPr>
          <p:cNvSpPr>
            <a:spLocks noGrp="1"/>
          </p:cNvSpPr>
          <p:nvPr>
            <p:ph type="dt" sz="half" idx="10"/>
          </p:nvPr>
        </p:nvSpPr>
        <p:spPr/>
        <p:txBody>
          <a:bodyPr/>
          <a:lstStyle/>
          <a:p>
            <a:fld id="{739D54EE-0D73-4FDC-8312-4E21BB23DB24}" type="datetimeFigureOut">
              <a:rPr lang="en-US" smtClean="0"/>
              <a:t>1/31/2024</a:t>
            </a:fld>
            <a:endParaRPr lang="en-US" dirty="0"/>
          </a:p>
        </p:txBody>
      </p:sp>
      <p:sp>
        <p:nvSpPr>
          <p:cNvPr id="3" name="Footer Placeholder 2">
            <a:extLst>
              <a:ext uri="{FF2B5EF4-FFF2-40B4-BE49-F238E27FC236}">
                <a16:creationId xmlns:a16="http://schemas.microsoft.com/office/drawing/2014/main"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a16="http://schemas.microsoft.com/office/drawing/2014/main"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a16="http://schemas.microsoft.com/office/drawing/2014/main"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a16="http://schemas.microsoft.com/office/drawing/2014/main"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a16="http://schemas.microsoft.com/office/drawing/2014/main"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a16="http://schemas.microsoft.com/office/drawing/2014/main"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a16="http://schemas.microsoft.com/office/drawing/2014/main"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a16="http://schemas.microsoft.com/office/drawing/2014/main"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a16="http://schemas.microsoft.com/office/drawing/2014/main"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a16="http://schemas.microsoft.com/office/drawing/2014/main"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a16="http://schemas.microsoft.com/office/drawing/2014/main"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a16="http://schemas.microsoft.com/office/drawing/2014/main"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a16="http://schemas.microsoft.com/office/drawing/2014/main"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a16="http://schemas.microsoft.com/office/drawing/2014/main"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a16="http://schemas.microsoft.com/office/drawing/2014/main"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6ABDC-6B48-4B48-8AB7-F6CEDFAD7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2D15-4EDC-4C1D-9885-608AE78FA91E}"/>
              </a:ext>
            </a:extLst>
          </p:cNvPr>
          <p:cNvSpPr>
            <a:spLocks noGrp="1"/>
          </p:cNvSpPr>
          <p:nvPr>
            <p:ph type="dt" sz="half" idx="10"/>
          </p:nvPr>
        </p:nvSpPr>
        <p:spPr/>
        <p:txBody>
          <a:bodyPr/>
          <a:lstStyle/>
          <a:p>
            <a:fld id="{739D54EE-0D73-4FDC-8312-4E21BB23DB24}" type="datetimeFigureOut">
              <a:rPr lang="en-US" smtClean="0"/>
              <a:t>1/31/2024</a:t>
            </a:fld>
            <a:endParaRPr lang="en-US" dirty="0"/>
          </a:p>
        </p:txBody>
      </p:sp>
      <p:sp>
        <p:nvSpPr>
          <p:cNvPr id="5" name="Footer Placeholder 4">
            <a:extLst>
              <a:ext uri="{FF2B5EF4-FFF2-40B4-BE49-F238E27FC236}">
                <a16:creationId xmlns:a16="http://schemas.microsoft.com/office/drawing/2014/main"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1/31/2024</a:t>
            </a:fld>
            <a:endParaRPr lang="en-US" dirty="0"/>
          </a:p>
        </p:txBody>
      </p:sp>
      <p:sp>
        <p:nvSpPr>
          <p:cNvPr id="5" name="Footer Placeholder 4">
            <a:extLst>
              <a:ext uri="{FF2B5EF4-FFF2-40B4-BE49-F238E27FC236}">
                <a16:creationId xmlns:a16="http://schemas.microsoft.com/office/drawing/2014/main"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4.png"/><Relationship Id="rId7"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11" Type="http://schemas.openxmlformats.org/officeDocument/2006/relationships/image" Target="../media/image8.png"/><Relationship Id="rId5" Type="http://schemas.openxmlformats.org/officeDocument/2006/relationships/image" Target="../media/image5.png"/><Relationship Id="rId10" Type="http://schemas.microsoft.com/office/2017/06/relationships/model3d" Target="../media/model3d5.glb"/><Relationship Id="rId4" Type="http://schemas.microsoft.com/office/2017/06/relationships/model3d" Target="../media/model3d2.glb"/><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22.png"/><Relationship Id="rId7" Type="http://schemas.openxmlformats.org/officeDocument/2006/relationships/image" Target="../media/image24.png"/><Relationship Id="rId2" Type="http://schemas.microsoft.com/office/2017/06/relationships/model3d" Target="../media/model3d2.glb"/><Relationship Id="rId1" Type="http://schemas.openxmlformats.org/officeDocument/2006/relationships/slideLayout" Target="../slideLayouts/slideLayout4.xml"/><Relationship Id="rId6" Type="http://schemas.microsoft.com/office/2017/06/relationships/model3d" Target="../media/model3d4.glb"/><Relationship Id="rId5" Type="http://schemas.openxmlformats.org/officeDocument/2006/relationships/image" Target="../media/image23.png"/><Relationship Id="rId4" Type="http://schemas.microsoft.com/office/2017/06/relationships/model3d" Target="../media/model3d3.glb"/><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27.png"/><Relationship Id="rId7" Type="http://schemas.openxmlformats.org/officeDocument/2006/relationships/image" Target="../media/image28.png"/><Relationship Id="rId2" Type="http://schemas.microsoft.com/office/2017/06/relationships/model3d" Target="../media/model3d3.glb"/><Relationship Id="rId1" Type="http://schemas.openxmlformats.org/officeDocument/2006/relationships/slideLayout" Target="../slideLayouts/slideLayout7.xml"/><Relationship Id="rId6" Type="http://schemas.microsoft.com/office/2017/06/relationships/model3d" Target="../media/model3d2.glb"/><Relationship Id="rId5" Type="http://schemas.openxmlformats.org/officeDocument/2006/relationships/image" Target="../media/image24.png"/><Relationship Id="rId4" Type="http://schemas.microsoft.com/office/2017/06/relationships/model3d" Target="../media/model3d4.glb"/></Relationships>
</file>

<file path=ppt/slides/_rels/slide12.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22.png"/><Relationship Id="rId7" Type="http://schemas.openxmlformats.org/officeDocument/2006/relationships/image" Target="../media/image24.png"/><Relationship Id="rId2" Type="http://schemas.microsoft.com/office/2017/06/relationships/model3d" Target="../media/model3d2.glb"/><Relationship Id="rId1" Type="http://schemas.openxmlformats.org/officeDocument/2006/relationships/slideLayout" Target="../slideLayouts/slideLayout5.xml"/><Relationship Id="rId6" Type="http://schemas.microsoft.com/office/2017/06/relationships/model3d" Target="../media/model3d4.glb"/><Relationship Id="rId5" Type="http://schemas.openxmlformats.org/officeDocument/2006/relationships/image" Target="../media/image23.png"/><Relationship Id="rId4" Type="http://schemas.microsoft.com/office/2017/06/relationships/model3d" Target="../media/model3d3.glb"/><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29.png"/><Relationship Id="rId7" Type="http://schemas.openxmlformats.org/officeDocument/2006/relationships/image" Target="../media/image24.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4.glb"/><Relationship Id="rId5" Type="http://schemas.openxmlformats.org/officeDocument/2006/relationships/image" Target="../media/image23.png"/><Relationship Id="rId4" Type="http://schemas.microsoft.com/office/2017/06/relationships/model3d" Target="../media/model3d3.glb"/><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12.png"/><Relationship Id="rId7" Type="http://schemas.openxmlformats.org/officeDocument/2006/relationships/image" Target="../media/image14.png"/><Relationship Id="rId2" Type="http://schemas.microsoft.com/office/2017/06/relationships/model3d" Target="../media/model3d5.glb"/><Relationship Id="rId1" Type="http://schemas.openxmlformats.org/officeDocument/2006/relationships/slideLayout" Target="../slideLayouts/slideLayout8.xml"/><Relationship Id="rId6" Type="http://schemas.microsoft.com/office/2017/06/relationships/model3d" Target="../media/model3d3.glb"/><Relationship Id="rId11" Type="http://schemas.openxmlformats.org/officeDocument/2006/relationships/image" Target="../media/image16.png"/><Relationship Id="rId5" Type="http://schemas.openxmlformats.org/officeDocument/2006/relationships/image" Target="../media/image13.png"/><Relationship Id="rId10" Type="http://schemas.microsoft.com/office/2017/06/relationships/model3d" Target="../media/model3d1.glb"/><Relationship Id="rId4" Type="http://schemas.microsoft.com/office/2017/06/relationships/model3d" Target="../media/model3d4.glb"/><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17.png"/><Relationship Id="rId7" Type="http://schemas.openxmlformats.org/officeDocument/2006/relationships/image" Target="../media/image19.png"/><Relationship Id="rId2" Type="http://schemas.microsoft.com/office/2017/06/relationships/model3d" Target="../media/model3d5.glb"/><Relationship Id="rId1" Type="http://schemas.openxmlformats.org/officeDocument/2006/relationships/slideLayout" Target="../slideLayouts/slideLayout8.xml"/><Relationship Id="rId6" Type="http://schemas.microsoft.com/office/2017/06/relationships/model3d" Target="../media/model3d3.glb"/><Relationship Id="rId11" Type="http://schemas.openxmlformats.org/officeDocument/2006/relationships/image" Target="../media/image21.png"/><Relationship Id="rId5" Type="http://schemas.openxmlformats.org/officeDocument/2006/relationships/image" Target="../media/image18.png"/><Relationship Id="rId10" Type="http://schemas.microsoft.com/office/2017/06/relationships/model3d" Target="../media/model3d1.glb"/><Relationship Id="rId4" Type="http://schemas.microsoft.com/office/2017/06/relationships/model3d" Target="../media/model3d4.glb"/><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microsoft.com/office/2017/06/relationships/model3d" Target="../media/model3d2.glb"/><Relationship Id="rId1" Type="http://schemas.openxmlformats.org/officeDocument/2006/relationships/slideLayout" Target="../slideLayouts/slideLayout3.xml"/><Relationship Id="rId6" Type="http://schemas.microsoft.com/office/2017/06/relationships/model3d" Target="../media/model3d4.glb"/><Relationship Id="rId5" Type="http://schemas.openxmlformats.org/officeDocument/2006/relationships/image" Target="../media/image23.png"/><Relationship Id="rId4" Type="http://schemas.microsoft.com/office/2017/06/relationships/model3d" Target="../media/model3d3.glb"/></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microsoft.com/office/2017/06/relationships/model3d" Target="../media/model3d1.glb"/><Relationship Id="rId2" Type="http://schemas.microsoft.com/office/2017/06/relationships/model3d" Target="../media/model3d4.glb"/><Relationship Id="rId1" Type="http://schemas.openxmlformats.org/officeDocument/2006/relationships/slideLayout" Target="../slideLayouts/slideLayout7.xml"/><Relationship Id="rId6" Type="http://schemas.microsoft.com/office/2017/06/relationships/model3d" Target="../media/model3d2.glb"/><Relationship Id="rId5" Type="http://schemas.openxmlformats.org/officeDocument/2006/relationships/image" Target="../media/image23.png"/><Relationship Id="rId4" Type="http://schemas.microsoft.com/office/2017/06/relationships/model3d" Target="../media/model3d3.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933D-6815-4947-B621-8530ECD959E5}"/>
              </a:ext>
            </a:extLst>
          </p:cNvPr>
          <p:cNvSpPr>
            <a:spLocks noGrp="1"/>
          </p:cNvSpPr>
          <p:nvPr>
            <p:ph type="title"/>
          </p:nvPr>
        </p:nvSpPr>
        <p:spPr/>
        <p:txBody>
          <a:bodyPr>
            <a:normAutofit fontScale="90000"/>
          </a:bodyPr>
          <a:lstStyle/>
          <a:p>
            <a:r>
              <a:rPr lang="en-US" dirty="0"/>
              <a:t>Housing Data</a:t>
            </a:r>
            <a:br>
              <a:rPr lang="en-US" dirty="0"/>
            </a:br>
            <a:r>
              <a:rPr lang="en-US" sz="2000" dirty="0"/>
              <a:t>Julius Andrey Mayo</a:t>
            </a:r>
            <a:br>
              <a:rPr lang="en-US" sz="2000" dirty="0"/>
            </a:br>
            <a:r>
              <a:rPr lang="en-US" sz="2000" dirty="0"/>
              <a:t>Rebekah Shaw</a:t>
            </a:r>
            <a:br>
              <a:rPr lang="en-US" sz="2000" dirty="0"/>
            </a:br>
            <a:r>
              <a:rPr lang="en-US" sz="2000" dirty="0"/>
              <a:t>Joseph Martinez</a:t>
            </a:r>
            <a:br>
              <a:rPr lang="en-US" sz="2000" dirty="0"/>
            </a:br>
            <a:r>
              <a:rPr lang="en-US" sz="2000" dirty="0"/>
              <a:t>Mindy Musch</a:t>
            </a:r>
          </a:p>
        </p:txBody>
      </p:sp>
      <p:sp>
        <p:nvSpPr>
          <p:cNvPr id="11" name="Content Placeholder 10">
            <a:extLst>
              <a:ext uri="{FF2B5EF4-FFF2-40B4-BE49-F238E27FC236}">
                <a16:creationId xmlns:a16="http://schemas.microsoft.com/office/drawing/2014/main" id="{45D844E7-4572-A2A3-E7B7-F52D9CA47138}"/>
              </a:ext>
            </a:extLst>
          </p:cNvPr>
          <p:cNvSpPr>
            <a:spLocks noGrp="1"/>
          </p:cNvSpPr>
          <p:nvPr>
            <p:ph idx="1"/>
          </p:nvPr>
        </p:nvSpPr>
        <p:spPr/>
        <p:txBody>
          <a:bodyPr/>
          <a:lstStyle/>
          <a:p>
            <a:endParaRPr lang="en-US" dirty="0"/>
          </a:p>
        </p:txBody>
      </p:sp>
      <mc:AlternateContent xmlns:mc="http://schemas.openxmlformats.org/markup-compatibility/2006">
        <mc:Choice xmlns:am3d="http://schemas.microsoft.com/office/drawing/2017/model3d" Requires="am3d">
          <p:graphicFrame>
            <p:nvGraphicFrame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23337562"/>
                  </p:ext>
                </p:extLst>
              </p:nvPr>
            </p:nvGraphicFramePr>
            <p:xfrm>
              <a:off x="7813506" y="2262143"/>
              <a:ext cx="2607828" cy="675614"/>
            </p:xfrm>
            <a:graphic>
              <a:graphicData uri="http://schemas.microsoft.com/office/drawing/2017/model3d">
                <am3d:model3d r:embed="rId2">
                  <am3d:spPr>
                    <a:xfrm>
                      <a:off x="0" y="0"/>
                      <a:ext cx="2607828" cy="675614"/>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x="110404" ay="3376227" az="91828"/>
                    <am3d:postTrans dx="0" dy="0" dz="0"/>
                  </am3d:trans>
                  <am3d:raster rName="Office3DRenderer" rVer="16.0.8326">
                    <am3d:blip r:embed="rId3"/>
                  </am3d:raster>
                  <am3d:objViewport viewportSz="2826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813506" y="2262143"/>
                <a:ext cx="2607828" cy="6756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27045307"/>
                  </p:ext>
                </p:extLst>
              </p:nvPr>
            </p:nvGraphicFramePr>
            <p:xfrm>
              <a:off x="7617850" y="2970595"/>
              <a:ext cx="2670237" cy="885091"/>
            </p:xfrm>
            <a:graphic>
              <a:graphicData uri="http://schemas.microsoft.com/office/drawing/2017/model3d">
                <am3d:model3d r:embed="rId4">
                  <am3d:spPr>
                    <a:xfrm>
                      <a:off x="0" y="0"/>
                      <a:ext cx="2670237" cy="885091"/>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119901" ay="3608514" az="103995"/>
                    <am3d:postTrans dx="0" dy="0" dz="0"/>
                  </am3d:trans>
                  <am3d:raster rName="Office3DRenderer" rVer="16.0.8326">
                    <am3d:blip r:embed="rId5"/>
                  </am3d:raster>
                  <am3d:objViewport viewportSz="29027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7617850" y="2970595"/>
                <a:ext cx="2670237" cy="885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01350410"/>
                  </p:ext>
                </p:extLst>
              </p:nvPr>
            </p:nvGraphicFramePr>
            <p:xfrm>
              <a:off x="7826918" y="3792880"/>
              <a:ext cx="2299447" cy="787647"/>
            </p:xfrm>
            <a:graphic>
              <a:graphicData uri="http://schemas.microsoft.com/office/drawing/2017/model3d">
                <am3d:model3d r:embed="rId6">
                  <am3d:spPr>
                    <a:xfrm>
                      <a:off x="0" y="0"/>
                      <a:ext cx="2299447" cy="78764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613354" ay="2723443" az="438945"/>
                    <am3d:postTrans dx="0" dy="0" dz="0"/>
                  </am3d:trans>
                  <am3d:raster rName="Office3DRenderer" rVer="16.0.8326">
                    <am3d:blip r:embed="rId7"/>
                  </am3d:raster>
                  <am3d:objViewport viewportSz="2419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7826918" y="3792880"/>
                <a:ext cx="2299447" cy="7876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957297"/>
                  </p:ext>
                </p:extLst>
              </p:nvPr>
            </p:nvGraphicFramePr>
            <p:xfrm>
              <a:off x="7770907" y="4506514"/>
              <a:ext cx="2364124" cy="788911"/>
            </p:xfrm>
            <a:graphic>
              <a:graphicData uri="http://schemas.microsoft.com/office/drawing/2017/model3d">
                <am3d:model3d r:embed="rId8">
                  <am3d:spPr>
                    <a:xfrm>
                      <a:off x="0" y="0"/>
                      <a:ext cx="2364124" cy="788911"/>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611171" ay="2768784" az="442955"/>
                    <am3d:postTrans dx="0" dy="0" dz="0"/>
                  </am3d:trans>
                  <am3d:raster rName="Office3DRenderer" rVer="16.0.8326">
                    <am3d:blip r:embed="rId9"/>
                  </am3d:raster>
                  <am3d:objViewport viewportSz="2461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770907" y="4506514"/>
                <a:ext cx="2364124" cy="7889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GraphicFramePr>
                <a:graphicFrameLocks noChangeAspect="1"/>
              </p:cNvGraphicFramePr>
              <p:nvPr>
                <p:extLst>
                  <p:ext uri="{D42A27DB-BD31-4B8C-83A1-F6EECF244321}">
                    <p14:modId xmlns:p14="http://schemas.microsoft.com/office/powerpoint/2010/main" val="2617167232"/>
                  </p:ext>
                </p:extLst>
              </p:nvPr>
            </p:nvGraphicFramePr>
            <p:xfrm>
              <a:off x="5587254" y="1213686"/>
              <a:ext cx="6203906" cy="4464000"/>
            </p:xfrm>
            <a:graphic>
              <a:graphicData uri="http://schemas.microsoft.com/office/drawing/2017/model3d">
                <am3d:model3d r:embed="rId10">
                  <am3d:spPr>
                    <a:xfrm>
                      <a:off x="0" y="0"/>
                      <a:ext cx="6203906" cy="446400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424371" ay="1637646" az="195385"/>
                    <am3d:postTrans dx="0" dy="0" dz="0"/>
                  </am3d:trans>
                  <am3d:raster rName="Office3DRenderer" rVer="16.0.8326">
                    <am3d:blip r:embed="rId11"/>
                  </am3d:raster>
                  <am3d:objViewport viewportSz="69573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PicPr>
                <a:picLocks noGrp="1" noRot="1" noChangeAspect="1" noMove="1" noResize="1" noEditPoints="1" noAdjustHandles="1" noChangeArrowheads="1" noChangeShapeType="1" noCrop="1"/>
              </p:cNvPicPr>
              <p:nvPr/>
            </p:nvPicPr>
            <p:blipFill>
              <a:blip r:embed="rId11"/>
              <a:stretch>
                <a:fillRect/>
              </a:stretch>
            </p:blipFill>
            <p:spPr>
              <a:xfrm>
                <a:off x="5587254" y="1213686"/>
                <a:ext cx="6203906" cy="4464000"/>
              </a:xfrm>
              <a:prstGeom prst="rect">
                <a:avLst/>
              </a:prstGeom>
            </p:spPr>
          </p:pic>
        </mc:Fallback>
      </mc:AlternateContent>
    </p:spTree>
    <p:extLst>
      <p:ext uri="{BB962C8B-B14F-4D97-AF65-F5344CB8AC3E}">
        <p14:creationId xmlns:p14="http://schemas.microsoft.com/office/powerpoint/2010/main" val="284300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27A6-7649-4178-A349-13B503639D6B}"/>
              </a:ext>
            </a:extLst>
          </p:cNvPr>
          <p:cNvSpPr>
            <a:spLocks noGrp="1"/>
          </p:cNvSpPr>
          <p:nvPr>
            <p:ph type="title"/>
          </p:nvPr>
        </p:nvSpPr>
        <p:spPr/>
        <p:txBody>
          <a:bodyPr>
            <a:normAutofit/>
          </a:bodyPr>
          <a:lstStyle/>
          <a:p>
            <a:r>
              <a:rPr lang="en-US" dirty="0"/>
              <a:t>LARGE, SPACIOUS ROOMS ON EACH LEVEL PROVIDE THE UNIQUE OPPORTUNITY FOR ALL THE FAMILY TO HAVE THEIR OWN PERSONAL SPACE </a:t>
            </a:r>
          </a:p>
        </p:txBody>
      </p:sp>
      <p:sp>
        <p:nvSpPr>
          <p:cNvPr id="3" name="TextBox 3rd Floor" descr="3rd Floor">
            <a:extLst>
              <a:ext uri="{FF2B5EF4-FFF2-40B4-BE49-F238E27FC236}">
                <a16:creationId xmlns:a16="http://schemas.microsoft.com/office/drawing/2014/main" id="{8C24E564-E5F0-4614-86E5-0AB12CA528F8}"/>
              </a:ext>
            </a:extLst>
          </p:cNvPr>
          <p:cNvSpPr txBox="1"/>
          <p:nvPr/>
        </p:nvSpPr>
        <p:spPr>
          <a:xfrm>
            <a:off x="1152302" y="6179414"/>
            <a:ext cx="147348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3</a:t>
            </a:r>
            <a:r>
              <a:rPr lang="en-US" sz="2000" baseline="30000" dirty="0">
                <a:solidFill>
                  <a:schemeClr val="bg1"/>
                </a:solidFill>
                <a:latin typeface="Century Gothic" panose="020B0502020202020204" pitchFamily="34" charset="0"/>
              </a:rPr>
              <a:t>RD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5" name="3D Model 3rd Floor Top" descr="Top View of the 3rd Floor 3D Floorplan">
                <a:extLst>
                  <a:ext uri="{FF2B5EF4-FFF2-40B4-BE49-F238E27FC236}">
                    <a16:creationId xmlns:a16="http://schemas.microsoft.com/office/drawing/2014/main" id="{F9CB007B-E7DF-4AB3-AED0-0CAF498C0210}"/>
                  </a:ext>
                </a:extLst>
              </p:cNvPr>
              <p:cNvGraphicFramePr>
                <a:graphicFrameLocks noChangeAspect="1"/>
              </p:cNvGraphicFramePr>
              <p:nvPr>
                <p:extLst>
                  <p:ext uri="{D42A27DB-BD31-4B8C-83A1-F6EECF244321}">
                    <p14:modId xmlns:p14="http://schemas.microsoft.com/office/powerpoint/2010/main" val="30312892"/>
                  </p:ext>
                </p:extLst>
              </p:nvPr>
            </p:nvGraphicFramePr>
            <p:xfrm>
              <a:off x="544576" y="18123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3rd Floor Top" descr="Top View of the 3rd Floor 3D Floorplan">
                <a:extLst>
                  <a:ext uri="{FF2B5EF4-FFF2-40B4-BE49-F238E27FC236}">
                    <a16:creationId xmlns:a16="http://schemas.microsoft.com/office/drawing/2014/main" id="{F9CB007B-E7DF-4AB3-AED0-0CAF498C0210}"/>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6" y="1812364"/>
                <a:ext cx="3030175" cy="4046587"/>
              </a:xfrm>
              <a:prstGeom prst="rect">
                <a:avLst/>
              </a:prstGeom>
            </p:spPr>
          </p:pic>
        </mc:Fallback>
      </mc:AlternateContent>
      <p:grpSp>
        <p:nvGrpSpPr>
          <p:cNvPr id="9" name="Divider 1">
            <a:extLst>
              <a:ext uri="{FF2B5EF4-FFF2-40B4-BE49-F238E27FC236}">
                <a16:creationId xmlns:a16="http://schemas.microsoft.com/office/drawing/2014/main" id="{5542E4F2-66F0-418A-A167-0647CDAA2058}"/>
              </a:ext>
              <a:ext uri="{C183D7F6-B498-43B3-948B-1728B52AA6E4}">
                <adec:decorative xmlns:adec="http://schemas.microsoft.com/office/drawing/2017/decorative" val="1"/>
              </a:ext>
            </a:extLst>
          </p:cNvPr>
          <p:cNvGrpSpPr/>
          <p:nvPr/>
        </p:nvGrpSpPr>
        <p:grpSpPr>
          <a:xfrm rot="16200000" flipV="1">
            <a:off x="1901780" y="3854924"/>
            <a:ext cx="4239827" cy="211015"/>
            <a:chOff x="8187070" y="1740886"/>
            <a:chExt cx="4182806" cy="211015"/>
          </a:xfrm>
        </p:grpSpPr>
        <p:cxnSp>
          <p:nvCxnSpPr>
            <p:cNvPr id="10" name="Straight Connector 9">
              <a:extLst>
                <a:ext uri="{FF2B5EF4-FFF2-40B4-BE49-F238E27FC236}">
                  <a16:creationId xmlns:a16="http://schemas.microsoft.com/office/drawing/2014/main" id="{AE011698-6370-463A-9B9D-6D89A588E1C5}"/>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6B9D127F-324A-48B3-8789-62D7E53005F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4" name="TextBox 2rd Floor" descr="2nd Floor">
            <a:extLst>
              <a:ext uri="{FF2B5EF4-FFF2-40B4-BE49-F238E27FC236}">
                <a16:creationId xmlns:a16="http://schemas.microsoft.com/office/drawing/2014/main" id="{7A5F85AF-1D80-487A-95AD-9BDDF17960F0}"/>
              </a:ext>
            </a:extLst>
          </p:cNvPr>
          <p:cNvSpPr txBox="1"/>
          <p:nvPr/>
        </p:nvSpPr>
        <p:spPr>
          <a:xfrm>
            <a:off x="5317439" y="6179414"/>
            <a:ext cx="1495923"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2</a:t>
            </a:r>
            <a:r>
              <a:rPr lang="en-US" sz="2000" baseline="30000" dirty="0">
                <a:solidFill>
                  <a:schemeClr val="bg1"/>
                </a:solidFill>
                <a:latin typeface="Century Gothic" panose="020B0502020202020204" pitchFamily="34" charset="0"/>
              </a:rPr>
              <a:t>ND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3" name="3D Model 2nd Floor Top" descr="Top View of the 2nd Floor 3D Floorplan">
                <a:extLst>
                  <a:ext uri="{FF2B5EF4-FFF2-40B4-BE49-F238E27FC236}">
                    <a16:creationId xmlns:a16="http://schemas.microsoft.com/office/drawing/2014/main" id="{1658AB0C-92AE-45BD-9F6A-99D5F4641DD3}"/>
                  </a:ext>
                </a:extLst>
              </p:cNvPr>
              <p:cNvGraphicFramePr>
                <a:graphicFrameLocks noChangeAspect="1"/>
              </p:cNvGraphicFramePr>
              <p:nvPr>
                <p:extLst>
                  <p:ext uri="{D42A27DB-BD31-4B8C-83A1-F6EECF244321}">
                    <p14:modId xmlns:p14="http://schemas.microsoft.com/office/powerpoint/2010/main" val="4063486817"/>
                  </p:ext>
                </p:extLst>
              </p:nvPr>
            </p:nvGraphicFramePr>
            <p:xfrm>
              <a:off x="4636715" y="18123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2nd Floor Top" descr="Top View of the 2nd Floor 3D Floorplan">
                <a:extLst>
                  <a:ext uri="{FF2B5EF4-FFF2-40B4-BE49-F238E27FC236}">
                    <a16:creationId xmlns:a16="http://schemas.microsoft.com/office/drawing/2014/main" id="{1658AB0C-92AE-45BD-9F6A-99D5F4641DD3}"/>
                  </a:ext>
                </a:extLst>
              </p:cNvPr>
              <p:cNvPicPr>
                <a:picLocks noGrp="1" noRot="1" noChangeAspect="1" noMove="1" noResize="1" noEditPoints="1" noAdjustHandles="1" noChangeArrowheads="1" noChangeShapeType="1" noCrop="1"/>
              </p:cNvPicPr>
              <p:nvPr/>
            </p:nvPicPr>
            <p:blipFill>
              <a:blip r:embed="rId5"/>
              <a:stretch>
                <a:fillRect/>
              </a:stretch>
            </p:blipFill>
            <p:spPr>
              <a:xfrm>
                <a:off x="4636715" y="1812364"/>
                <a:ext cx="2988999" cy="4303016"/>
              </a:xfrm>
              <a:prstGeom prst="rect">
                <a:avLst/>
              </a:prstGeom>
            </p:spPr>
          </p:pic>
        </mc:Fallback>
      </mc:AlternateContent>
      <p:grpSp>
        <p:nvGrpSpPr>
          <p:cNvPr id="6" name="Divider 2">
            <a:extLst>
              <a:ext uri="{FF2B5EF4-FFF2-40B4-BE49-F238E27FC236}">
                <a16:creationId xmlns:a16="http://schemas.microsoft.com/office/drawing/2014/main" id="{55479C2D-3B1A-41B2-9D5F-02BBB8D4C6B9}"/>
              </a:ext>
              <a:ext uri="{C183D7F6-B498-43B3-948B-1728B52AA6E4}">
                <adec:decorative xmlns:adec="http://schemas.microsoft.com/office/drawing/2017/decorative" val="1"/>
              </a:ext>
            </a:extLst>
          </p:cNvPr>
          <p:cNvGrpSpPr/>
          <p:nvPr/>
        </p:nvGrpSpPr>
        <p:grpSpPr>
          <a:xfrm rot="16200000" flipV="1">
            <a:off x="6025572" y="3854924"/>
            <a:ext cx="4239827" cy="211015"/>
            <a:chOff x="8187070" y="1740886"/>
            <a:chExt cx="4182806" cy="211015"/>
          </a:xfrm>
        </p:grpSpPr>
        <p:cxnSp>
          <p:nvCxnSpPr>
            <p:cNvPr id="7" name="Straight Connector 6">
              <a:extLst>
                <a:ext uri="{FF2B5EF4-FFF2-40B4-BE49-F238E27FC236}">
                  <a16:creationId xmlns:a16="http://schemas.microsoft.com/office/drawing/2014/main" id="{B4749A2E-8C64-4509-A4FE-26C37368DFA6}"/>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8" name="line and dot 25">
              <a:extLst>
                <a:ext uri="{FF2B5EF4-FFF2-40B4-BE49-F238E27FC236}">
                  <a16:creationId xmlns:a16="http://schemas.microsoft.com/office/drawing/2014/main" id="{2F5915FC-21E6-4594-A31F-6A9835DDE2F2}"/>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5" name="TextBox 1st Floor" descr="1st Floor">
            <a:extLst>
              <a:ext uri="{FF2B5EF4-FFF2-40B4-BE49-F238E27FC236}">
                <a16:creationId xmlns:a16="http://schemas.microsoft.com/office/drawing/2014/main" id="{E01733A0-A792-42C2-ABA4-5DF1EBE334B0}"/>
              </a:ext>
            </a:extLst>
          </p:cNvPr>
          <p:cNvSpPr txBox="1"/>
          <p:nvPr/>
        </p:nvSpPr>
        <p:spPr>
          <a:xfrm>
            <a:off x="9289005" y="6179414"/>
            <a:ext cx="1399742"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1</a:t>
            </a:r>
            <a:r>
              <a:rPr lang="en-US" sz="2000" baseline="30000" dirty="0">
                <a:solidFill>
                  <a:schemeClr val="bg1"/>
                </a:solidFill>
                <a:latin typeface="Century Gothic" panose="020B0502020202020204" pitchFamily="34" charset="0"/>
              </a:rPr>
              <a:t>ST</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2" name="3D Model 1st Floor Top" descr="Top View of the 1st Floor 3D Floorplan">
                <a:extLst>
                  <a:ext uri="{FF2B5EF4-FFF2-40B4-BE49-F238E27FC236}">
                    <a16:creationId xmlns:a16="http://schemas.microsoft.com/office/drawing/2014/main" id="{C9C03A68-A205-4B2F-A5A5-1712AACE0D8D}"/>
                  </a:ext>
                </a:extLst>
              </p:cNvPr>
              <p:cNvGraphicFramePr>
                <a:graphicFrameLocks noChangeAspect="1"/>
              </p:cNvGraphicFramePr>
              <p:nvPr>
                <p:extLst>
                  <p:ext uri="{D42A27DB-BD31-4B8C-83A1-F6EECF244321}">
                    <p14:modId xmlns:p14="http://schemas.microsoft.com/office/powerpoint/2010/main" val="34864187"/>
                  </p:ext>
                </p:extLst>
              </p:nvPr>
            </p:nvGraphicFramePr>
            <p:xfrm>
              <a:off x="8662278" y="18123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st Floor Top" descr="Top View of the 1st Floor 3D Floorplan">
                <a:extLst>
                  <a:ext uri="{FF2B5EF4-FFF2-40B4-BE49-F238E27FC236}">
                    <a16:creationId xmlns:a16="http://schemas.microsoft.com/office/drawing/2014/main" id="{C9C03A68-A205-4B2F-A5A5-1712AACE0D8D}"/>
                  </a:ext>
                </a:extLst>
              </p:cNvPr>
              <p:cNvPicPr>
                <a:picLocks noGrp="1" noRot="1" noChangeAspect="1" noMove="1" noResize="1" noEditPoints="1" noAdjustHandles="1" noChangeArrowheads="1" noChangeShapeType="1" noCrop="1"/>
              </p:cNvPicPr>
              <p:nvPr/>
            </p:nvPicPr>
            <p:blipFill>
              <a:blip r:embed="rId7"/>
              <a:stretch>
                <a:fillRect/>
              </a:stretch>
            </p:blipFill>
            <p:spPr>
              <a:xfrm>
                <a:off x="8662278" y="1812364"/>
                <a:ext cx="3003700" cy="4309365"/>
              </a:xfrm>
              <a:prstGeom prst="rect">
                <a:avLst/>
              </a:prstGeom>
            </p:spPr>
          </p:pic>
        </mc:Fallback>
      </mc:AlternateContent>
      <p:sp>
        <p:nvSpPr>
          <p:cNvPr id="16" name="TextBox Roof 1">
            <a:extLst>
              <a:ext uri="{FF2B5EF4-FFF2-40B4-BE49-F238E27FC236}">
                <a16:creationId xmlns:a16="http://schemas.microsoft.com/office/drawing/2014/main" id="{6A38CF7A-FED8-4EA7-A69A-A68E308167CC}"/>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4" name="3D Model Roof">
                <a:extLst>
                  <a:ext uri="{FF2B5EF4-FFF2-40B4-BE49-F238E27FC236}">
                    <a16:creationId xmlns:a16="http://schemas.microsoft.com/office/drawing/2014/main" id="{3419F9BD-1C39-4BA4-A582-85713C3565E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832693760"/>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9"/>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Roof">
                <a:extLst>
                  <a:ext uri="{FF2B5EF4-FFF2-40B4-BE49-F238E27FC236}">
                    <a16:creationId xmlns:a16="http://schemas.microsoft.com/office/drawing/2014/main" id="{3419F9BD-1C39-4BA4-A582-85713C3565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2373296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par>
                          <p:cTn id="24" fill="hold">
                            <p:stCondLst>
                              <p:cond delay="4000"/>
                            </p:stCondLst>
                            <p:childTnLst>
                              <p:par>
                                <p:cTn id="25" presetID="47"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061-10C2-480C-9E48-32A10EE09CE1}"/>
              </a:ext>
            </a:extLst>
          </p:cNvPr>
          <p:cNvSpPr>
            <a:spLocks noGrp="1"/>
          </p:cNvSpPr>
          <p:nvPr>
            <p:ph type="title"/>
          </p:nvPr>
        </p:nvSpPr>
        <p:spPr/>
        <p:txBody>
          <a:bodyPr>
            <a:norm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Top Side" descr="Top Side view of the 2nd Floor 3D Floorplan">
                <a:extLst>
                  <a:ext uri="{FF2B5EF4-FFF2-40B4-BE49-F238E27FC236}">
                    <a16:creationId xmlns:a16="http://schemas.microsoft.com/office/drawing/2014/main" id="{A2149ABF-6CB4-4BA2-915C-EA4A3939114F}"/>
                  </a:ext>
                </a:extLst>
              </p:cNvPr>
              <p:cNvGraphicFramePr>
                <a:graphicFrameLocks noChangeAspect="1"/>
              </p:cNvGraphicFramePr>
              <p:nvPr>
                <p:extLst>
                  <p:ext uri="{D42A27DB-BD31-4B8C-83A1-F6EECF244321}">
                    <p14:modId xmlns:p14="http://schemas.microsoft.com/office/powerpoint/2010/main" val="1595842530"/>
                  </p:ext>
                </p:extLst>
              </p:nvPr>
            </p:nvGraphicFramePr>
            <p:xfrm rot="16200000">
              <a:off x="1767757" y="-133116"/>
              <a:ext cx="5576481" cy="8028000"/>
            </p:xfrm>
            <a:graphic>
              <a:graphicData uri="http://schemas.microsoft.com/office/drawing/2017/model3d">
                <am3d:model3d r:embed="rId2">
                  <am3d:spPr>
                    <a:xfrm rot="16200000">
                      <a:off x="0" y="0"/>
                      <a:ext cx="5576481" cy="8028000"/>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3"/>
                  </am3d:raster>
                  <am3d:objViewport viewportSz="101094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Top Side" descr="Top Side view of the 2nd Floor 3D Floorplan">
                <a:extLst>
                  <a:ext uri="{FF2B5EF4-FFF2-40B4-BE49-F238E27FC236}">
                    <a16:creationId xmlns:a16="http://schemas.microsoft.com/office/drawing/2014/main" id="{A2149ABF-6CB4-4BA2-915C-EA4A3939114F}"/>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767757" y="-133116"/>
                <a:ext cx="5576481" cy="8028000"/>
              </a:xfrm>
              <a:prstGeom prst="rect">
                <a:avLst/>
              </a:prstGeom>
            </p:spPr>
          </p:pic>
        </mc:Fallback>
      </mc:AlternateContent>
      <p:sp>
        <p:nvSpPr>
          <p:cNvPr id="4" name="Text Placeholder 3">
            <a:extLst>
              <a:ext uri="{FF2B5EF4-FFF2-40B4-BE49-F238E27FC236}">
                <a16:creationId xmlns:a16="http://schemas.microsoft.com/office/drawing/2014/main" id="{FC55D291-9B97-44CD-95FC-2E27A618F178}"/>
              </a:ext>
            </a:extLst>
          </p:cNvPr>
          <p:cNvSpPr>
            <a:spLocks noGrp="1"/>
          </p:cNvSpPr>
          <p:nvPr>
            <p:ph type="body" sz="half" idx="2"/>
          </p:nvPr>
        </p:nvSpPr>
        <p:spPr/>
        <p:txBody>
          <a:bodyPr/>
          <a:lstStyle/>
          <a:p>
            <a:r>
              <a:rPr lang="en-US" dirty="0">
                <a:solidFill>
                  <a:schemeClr val="bg1"/>
                </a:solidFill>
                <a:latin typeface="Century Gothic" panose="020B0502020202020204" pitchFamily="34" charset="0"/>
              </a:rPr>
              <a:t>Boasts three great sized bedrooms, the first with double doors leading to a balcony, and the others offering large windows to benefit from wonderful natural light. The family bathroom provides bathtub and separate shower unit, and is furnished to the highest of your personalized specifications. </a:t>
            </a:r>
          </a:p>
        </p:txBody>
      </p:sp>
      <p:sp>
        <p:nvSpPr>
          <p:cNvPr id="9" name="TextBox 1st Floor">
            <a:extLst>
              <a:ext uri="{FF2B5EF4-FFF2-40B4-BE49-F238E27FC236}">
                <a16:creationId xmlns:a16="http://schemas.microsoft.com/office/drawing/2014/main" id="{3C483687-4D21-423B-A173-352D8347504E}"/>
              </a:ext>
              <a:ext uri="{C183D7F6-B498-43B3-948B-1728B52AA6E4}">
                <adec:decorative xmlns:adec="http://schemas.microsoft.com/office/drawing/2017/decorative" val="1"/>
              </a:ext>
            </a:extLst>
          </p:cNvPr>
          <p:cNvSpPr txBox="1"/>
          <p:nvPr/>
        </p:nvSpPr>
        <p:spPr>
          <a:xfrm>
            <a:off x="1382572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55625085"/>
                  </p:ext>
                </p:extLst>
              </p:nvPr>
            </p:nvGraphicFramePr>
            <p:xfrm>
              <a:off x="12685638" y="2294964"/>
              <a:ext cx="3003700" cy="4309365"/>
            </p:xfrm>
            <a:graphic>
              <a:graphicData uri="http://schemas.microsoft.com/office/drawing/2017/model3d">
                <am3d:model3d r:embed="rId4">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5"/>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2685638" y="2294964"/>
                <a:ext cx="3003700" cy="4309365"/>
              </a:xfrm>
              <a:prstGeom prst="rect">
                <a:avLst/>
              </a:prstGeom>
            </p:spPr>
          </p:pic>
        </mc:Fallback>
      </mc:AlternateContent>
      <p:sp>
        <p:nvSpPr>
          <p:cNvPr id="8" name="TextBox 3rd Floor">
            <a:extLst>
              <a:ext uri="{FF2B5EF4-FFF2-40B4-BE49-F238E27FC236}">
                <a16:creationId xmlns:a16="http://schemas.microsoft.com/office/drawing/2014/main" id="{1B1055DD-07DB-4382-9B4F-8433F6ED0857}"/>
              </a:ext>
              <a:ext uri="{C183D7F6-B498-43B3-948B-1728B52AA6E4}">
                <adec:decorative xmlns:adec="http://schemas.microsoft.com/office/drawing/2017/decorative" val="1"/>
              </a:ext>
            </a:extLst>
          </p:cNvPr>
          <p:cNvSpPr txBox="1"/>
          <p:nvPr/>
        </p:nvSpPr>
        <p:spPr>
          <a:xfrm>
            <a:off x="-2447544" y="1828800"/>
            <a:ext cx="968022"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53975086"/>
                  </p:ext>
                </p:extLst>
              </p:nvPr>
            </p:nvGraphicFramePr>
            <p:xfrm>
              <a:off x="-3483864" y="2294964"/>
              <a:ext cx="3030175" cy="4046587"/>
            </p:xfrm>
            <a:graphic>
              <a:graphicData uri="http://schemas.microsoft.com/office/drawing/2017/model3d">
                <am3d:model3d r:embed="rId6">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7"/>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3483864" y="2294964"/>
                <a:ext cx="3030175" cy="4046587"/>
              </a:xfrm>
              <a:prstGeom prst="rect">
                <a:avLst/>
              </a:prstGeom>
            </p:spPr>
          </p:pic>
        </mc:Fallback>
      </mc:AlternateContent>
      <p:sp>
        <p:nvSpPr>
          <p:cNvPr id="11" name="TextBox Roof2">
            <a:extLst>
              <a:ext uri="{FF2B5EF4-FFF2-40B4-BE49-F238E27FC236}">
                <a16:creationId xmlns:a16="http://schemas.microsoft.com/office/drawing/2014/main" id="{DBD507D1-D5A0-4A95-92F0-49FD6552FECA}"/>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46784339"/>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3"/>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58886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76F3-19AB-43FA-9C5E-2FFA61E38A0C}"/>
              </a:ext>
            </a:extLst>
          </p:cNvPr>
          <p:cNvSpPr>
            <a:spLocks noGrp="1"/>
          </p:cNvSpPr>
          <p:nvPr>
            <p:ph type="title"/>
          </p:nvPr>
        </p:nvSpPr>
        <p:spPr/>
        <p:txBody>
          <a:bodyPr>
            <a:normAutofit/>
          </a:bodyPr>
          <a:lstStyle/>
          <a:p>
            <a:r>
              <a:rPr lang="en-US" dirty="0"/>
              <a:t>MULTIPLE CHOICES FOR EXPLORING ZILLOW DATA: Number of Listings, Median List Prices, </a:t>
            </a:r>
          </a:p>
        </p:txBody>
      </p:sp>
      <p:sp>
        <p:nvSpPr>
          <p:cNvPr id="5" name="TextBox 3rd Floor" descr="3rd Floor">
            <a:extLst>
              <a:ext uri="{FF2B5EF4-FFF2-40B4-BE49-F238E27FC236}">
                <a16:creationId xmlns:a16="http://schemas.microsoft.com/office/drawing/2014/main" id="{96016B6A-A8BC-4F08-ABE5-A7C86796BDAE}"/>
              </a:ext>
            </a:extLst>
          </p:cNvPr>
          <p:cNvSpPr txBox="1"/>
          <p:nvPr/>
        </p:nvSpPr>
        <p:spPr>
          <a:xfrm>
            <a:off x="1152302" y="6179414"/>
            <a:ext cx="147348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3</a:t>
            </a:r>
            <a:r>
              <a:rPr lang="en-US" sz="2000" baseline="30000" dirty="0">
                <a:solidFill>
                  <a:schemeClr val="bg1"/>
                </a:solidFill>
                <a:latin typeface="Century Gothic" panose="020B0502020202020204" pitchFamily="34" charset="0"/>
              </a:rPr>
              <a:t>RD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6" name="3D Model 3rd Floor topview" descr="Top View of the 3rd Floor 3D Floorplan">
                <a:extLst>
                  <a:ext uri="{FF2B5EF4-FFF2-40B4-BE49-F238E27FC236}">
                    <a16:creationId xmlns:a16="http://schemas.microsoft.com/office/drawing/2014/main" id="{C2FA2FB8-44C3-4464-90C5-EA60F6EBD960}"/>
                  </a:ext>
                </a:extLst>
              </p:cNvPr>
              <p:cNvGraphicFramePr>
                <a:graphicFrameLocks noChangeAspect="1"/>
              </p:cNvGraphicFramePr>
              <p:nvPr>
                <p:extLst>
                  <p:ext uri="{D42A27DB-BD31-4B8C-83A1-F6EECF244321}">
                    <p14:modId xmlns:p14="http://schemas.microsoft.com/office/powerpoint/2010/main" val="2311389604"/>
                  </p:ext>
                </p:extLst>
              </p:nvPr>
            </p:nvGraphicFramePr>
            <p:xfrm>
              <a:off x="544576" y="18377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3rd Floor topview" descr="Top View of the 3rd Floor 3D Floorplan">
                <a:extLst>
                  <a:ext uri="{FF2B5EF4-FFF2-40B4-BE49-F238E27FC236}">
                    <a16:creationId xmlns:a16="http://schemas.microsoft.com/office/drawing/2014/main" id="{C2FA2FB8-44C3-4464-90C5-EA60F6EBD960}"/>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6" y="1837764"/>
                <a:ext cx="3030175" cy="4046587"/>
              </a:xfrm>
              <a:prstGeom prst="rect">
                <a:avLst/>
              </a:prstGeom>
            </p:spPr>
          </p:pic>
        </mc:Fallback>
      </mc:AlternateContent>
      <p:grpSp>
        <p:nvGrpSpPr>
          <p:cNvPr id="11" name="Lt Divider">
            <a:extLst>
              <a:ext uri="{FF2B5EF4-FFF2-40B4-BE49-F238E27FC236}">
                <a16:creationId xmlns:a16="http://schemas.microsoft.com/office/drawing/2014/main" id="{9B9F33D9-7FEC-453A-B2C6-39C235872A83}"/>
              </a:ext>
              <a:ext uri="{C183D7F6-B498-43B3-948B-1728B52AA6E4}">
                <adec:decorative xmlns:adec="http://schemas.microsoft.com/office/drawing/2017/decorative" val="1"/>
              </a:ext>
            </a:extLst>
          </p:cNvPr>
          <p:cNvGrpSpPr/>
          <p:nvPr/>
        </p:nvGrpSpPr>
        <p:grpSpPr>
          <a:xfrm rot="16200000" flipV="1">
            <a:off x="1901780" y="3854924"/>
            <a:ext cx="4239827" cy="211015"/>
            <a:chOff x="8187070" y="1740886"/>
            <a:chExt cx="4182806" cy="211015"/>
          </a:xfrm>
        </p:grpSpPr>
        <p:cxnSp>
          <p:nvCxnSpPr>
            <p:cNvPr id="12" name="Straight Connector 11">
              <a:extLst>
                <a:ext uri="{FF2B5EF4-FFF2-40B4-BE49-F238E27FC236}">
                  <a16:creationId xmlns:a16="http://schemas.microsoft.com/office/drawing/2014/main" id="{264D5D20-7292-4EB6-AE8A-8405C8A62C45}"/>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3" name="divider 25">
              <a:extLst>
                <a:ext uri="{FF2B5EF4-FFF2-40B4-BE49-F238E27FC236}">
                  <a16:creationId xmlns:a16="http://schemas.microsoft.com/office/drawing/2014/main" id="{6B7DC1C9-0CB0-4945-8D04-FB8BBB388580}"/>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6" name="Textbox 2nd Floor" descr="2nd Floor">
            <a:extLst>
              <a:ext uri="{FF2B5EF4-FFF2-40B4-BE49-F238E27FC236}">
                <a16:creationId xmlns:a16="http://schemas.microsoft.com/office/drawing/2014/main" id="{050EBC83-048F-4700-9DE0-E95BB37EEEBF}"/>
              </a:ext>
            </a:extLst>
          </p:cNvPr>
          <p:cNvSpPr txBox="1"/>
          <p:nvPr/>
        </p:nvSpPr>
        <p:spPr>
          <a:xfrm>
            <a:off x="5336489" y="6179414"/>
            <a:ext cx="1495923"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2</a:t>
            </a:r>
            <a:r>
              <a:rPr lang="en-US" sz="2000" baseline="30000" dirty="0">
                <a:solidFill>
                  <a:schemeClr val="bg1"/>
                </a:solidFill>
                <a:latin typeface="Century Gothic" panose="020B0502020202020204" pitchFamily="34" charset="0"/>
              </a:rPr>
              <a:t>ND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5" name="3D Model 2nd Floor" descr="Top View of the 2nd Floor 3D Floorplan">
                <a:extLst>
                  <a:ext uri="{FF2B5EF4-FFF2-40B4-BE49-F238E27FC236}">
                    <a16:creationId xmlns:a16="http://schemas.microsoft.com/office/drawing/2014/main" id="{7FDBDE5E-FE1D-4BC5-95CB-6DB915825AC8}"/>
                  </a:ext>
                </a:extLst>
              </p:cNvPr>
              <p:cNvGraphicFramePr>
                <a:graphicFrameLocks noChangeAspect="1"/>
              </p:cNvGraphicFramePr>
              <p:nvPr>
                <p:extLst>
                  <p:ext uri="{D42A27DB-BD31-4B8C-83A1-F6EECF244321}">
                    <p14:modId xmlns:p14="http://schemas.microsoft.com/office/powerpoint/2010/main" val="1616700928"/>
                  </p:ext>
                </p:extLst>
              </p:nvPr>
            </p:nvGraphicFramePr>
            <p:xfrm>
              <a:off x="4636715" y="18377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2nd Floor" descr="Top View of the 2nd Floor 3D Floorplan">
                <a:extLst>
                  <a:ext uri="{FF2B5EF4-FFF2-40B4-BE49-F238E27FC236}">
                    <a16:creationId xmlns:a16="http://schemas.microsoft.com/office/drawing/2014/main" id="{7FDBDE5E-FE1D-4BC5-95CB-6DB915825AC8}"/>
                  </a:ext>
                </a:extLst>
              </p:cNvPr>
              <p:cNvPicPr>
                <a:picLocks noGrp="1" noRot="1" noChangeAspect="1" noMove="1" noResize="1" noEditPoints="1" noAdjustHandles="1" noChangeArrowheads="1" noChangeShapeType="1" noCrop="1"/>
              </p:cNvPicPr>
              <p:nvPr/>
            </p:nvPicPr>
            <p:blipFill>
              <a:blip r:embed="rId5"/>
              <a:stretch>
                <a:fillRect/>
              </a:stretch>
            </p:blipFill>
            <p:spPr>
              <a:xfrm>
                <a:off x="4636715" y="1837764"/>
                <a:ext cx="2988999" cy="4303016"/>
              </a:xfrm>
              <a:prstGeom prst="rect">
                <a:avLst/>
              </a:prstGeom>
            </p:spPr>
          </p:pic>
        </mc:Fallback>
      </mc:AlternateContent>
      <p:grpSp>
        <p:nvGrpSpPr>
          <p:cNvPr id="8" name="Rt Divider">
            <a:extLst>
              <a:ext uri="{FF2B5EF4-FFF2-40B4-BE49-F238E27FC236}">
                <a16:creationId xmlns:a16="http://schemas.microsoft.com/office/drawing/2014/main" id="{BC66A4FE-53A1-4BB0-84A7-8DBF12B61DBE}"/>
              </a:ext>
              <a:ext uri="{C183D7F6-B498-43B3-948B-1728B52AA6E4}">
                <adec:decorative xmlns:adec="http://schemas.microsoft.com/office/drawing/2017/decorative" val="1"/>
              </a:ext>
            </a:extLst>
          </p:cNvPr>
          <p:cNvGrpSpPr/>
          <p:nvPr/>
        </p:nvGrpSpPr>
        <p:grpSpPr>
          <a:xfrm rot="16200000" flipV="1">
            <a:off x="6025572" y="3854924"/>
            <a:ext cx="4239827" cy="211015"/>
            <a:chOff x="8187070" y="1740886"/>
            <a:chExt cx="4182806" cy="211015"/>
          </a:xfrm>
        </p:grpSpPr>
        <p:cxnSp>
          <p:nvCxnSpPr>
            <p:cNvPr id="9" name="Straight Connector 8">
              <a:extLst>
                <a:ext uri="{FF2B5EF4-FFF2-40B4-BE49-F238E27FC236}">
                  <a16:creationId xmlns:a16="http://schemas.microsoft.com/office/drawing/2014/main" id="{A6A8CB29-3A6A-45AD-B14E-C3FD5C84DDC6}"/>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0" name="divider 25">
              <a:extLst>
                <a:ext uri="{FF2B5EF4-FFF2-40B4-BE49-F238E27FC236}">
                  <a16:creationId xmlns:a16="http://schemas.microsoft.com/office/drawing/2014/main" id="{148D99C6-A6C0-449A-A3BB-54408D9A0748}"/>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1st Floor" descr="1st Floor">
            <a:extLst>
              <a:ext uri="{FF2B5EF4-FFF2-40B4-BE49-F238E27FC236}">
                <a16:creationId xmlns:a16="http://schemas.microsoft.com/office/drawing/2014/main" id="{94ED4046-3E80-4CB0-A147-A1D98D294864}"/>
              </a:ext>
            </a:extLst>
          </p:cNvPr>
          <p:cNvSpPr txBox="1"/>
          <p:nvPr/>
        </p:nvSpPr>
        <p:spPr>
          <a:xfrm>
            <a:off x="9289005" y="6179414"/>
            <a:ext cx="1399742"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1</a:t>
            </a:r>
            <a:r>
              <a:rPr lang="en-US" sz="2000" baseline="30000" dirty="0">
                <a:solidFill>
                  <a:schemeClr val="bg1"/>
                </a:solidFill>
                <a:latin typeface="Century Gothic" panose="020B0502020202020204" pitchFamily="34" charset="0"/>
              </a:rPr>
              <a:t>ST</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4" name="3D Model 1st Floor" descr="Top View of the 1st Floor 3D Floorplan">
                <a:extLst>
                  <a:ext uri="{FF2B5EF4-FFF2-40B4-BE49-F238E27FC236}">
                    <a16:creationId xmlns:a16="http://schemas.microsoft.com/office/drawing/2014/main" id="{C716DD5E-5696-472B-9241-4B8E69845CC2}"/>
                  </a:ext>
                </a:extLst>
              </p:cNvPr>
              <p:cNvGraphicFramePr>
                <a:graphicFrameLocks noChangeAspect="1"/>
              </p:cNvGraphicFramePr>
              <p:nvPr>
                <p:extLst>
                  <p:ext uri="{D42A27DB-BD31-4B8C-83A1-F6EECF244321}">
                    <p14:modId xmlns:p14="http://schemas.microsoft.com/office/powerpoint/2010/main" val="2494191081"/>
                  </p:ext>
                </p:extLst>
              </p:nvPr>
            </p:nvGraphicFramePr>
            <p:xfrm>
              <a:off x="8662278" y="18377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st Floor" descr="Top View of the 1st Floor 3D Floorplan">
                <a:extLst>
                  <a:ext uri="{FF2B5EF4-FFF2-40B4-BE49-F238E27FC236}">
                    <a16:creationId xmlns:a16="http://schemas.microsoft.com/office/drawing/2014/main" id="{C716DD5E-5696-472B-9241-4B8E69845CC2}"/>
                  </a:ext>
                </a:extLst>
              </p:cNvPr>
              <p:cNvPicPr>
                <a:picLocks noGrp="1" noRot="1" noChangeAspect="1" noMove="1" noResize="1" noEditPoints="1" noAdjustHandles="1" noChangeArrowheads="1" noChangeShapeType="1" noCrop="1"/>
              </p:cNvPicPr>
              <p:nvPr/>
            </p:nvPicPr>
            <p:blipFill>
              <a:blip r:embed="rId7"/>
              <a:stretch>
                <a:fillRect/>
              </a:stretch>
            </p:blipFill>
            <p:spPr>
              <a:xfrm>
                <a:off x="8662278" y="1837764"/>
                <a:ext cx="3003700" cy="4309365"/>
              </a:xfrm>
              <a:prstGeom prst="rect">
                <a:avLst/>
              </a:prstGeom>
            </p:spPr>
          </p:pic>
        </mc:Fallback>
      </mc:AlternateContent>
      <p:sp>
        <p:nvSpPr>
          <p:cNvPr id="4" name="TextBox Roof3">
            <a:extLst>
              <a:ext uri="{FF2B5EF4-FFF2-40B4-BE49-F238E27FC236}">
                <a16:creationId xmlns:a16="http://schemas.microsoft.com/office/drawing/2014/main" id="{F5CA6269-3796-4072-B961-59C50315F2FE}"/>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3" name="3D Roof Model">
                <a:extLst>
                  <a:ext uri="{FF2B5EF4-FFF2-40B4-BE49-F238E27FC236}">
                    <a16:creationId xmlns:a16="http://schemas.microsoft.com/office/drawing/2014/main" id="{515272FB-810A-4689-BB71-AF0F895B8F8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95158738"/>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9"/>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Roof Model">
                <a:extLst>
                  <a:ext uri="{FF2B5EF4-FFF2-40B4-BE49-F238E27FC236}">
                    <a16:creationId xmlns:a16="http://schemas.microsoft.com/office/drawing/2014/main" id="{515272FB-810A-4689-BB71-AF0F895B8F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169192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1000"/>
                                        <p:tgtEl>
                                          <p:spTgt spid="11"/>
                                        </p:tgtEl>
                                      </p:cBhvr>
                                    </p:animEffect>
                                  </p:childTnLst>
                                </p:cTn>
                              </p:par>
                            </p:childTnLst>
                          </p:cTn>
                        </p:par>
                        <p:par>
                          <p:cTn id="24" fill="hold">
                            <p:stCondLst>
                              <p:cond delay="4000"/>
                            </p:stCondLst>
                            <p:childTnLst>
                              <p:par>
                                <p:cTn id="25" presetID="47"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9DDF-D246-4D4B-97B1-DEAD14F9355B}"/>
              </a:ext>
            </a:extLst>
          </p:cNvPr>
          <p:cNvSpPr>
            <a:spLocks noGrp="1"/>
          </p:cNvSpPr>
          <p:nvPr>
            <p:ph type="title"/>
          </p:nvPr>
        </p:nvSpPr>
        <p:spPr/>
        <p:txBody>
          <a:bodyPr>
            <a:normAutofit/>
          </a:bodyPr>
          <a:lstStyle/>
          <a:p>
            <a:r>
              <a:rPr lang="en-US" dirty="0"/>
              <a:t>                 SUMMARY</a:t>
            </a:r>
          </a:p>
        </p:txBody>
      </p:sp>
      <mc:AlternateContent xmlns:mc="http://schemas.openxmlformats.org/markup-compatibility/2006">
        <mc:Choice xmlns:am3d="http://schemas.microsoft.com/office/drawing/2017/model3d" Requires="am3d">
          <p:graphicFrame>
            <p:nvGraphicFramePr>
              <p:cNvPr id="8" name="3D Model 3rd Floor Side" descr="Top Side view of the 3rd Floor 3D Floorplan">
                <a:extLst>
                  <a:ext uri="{FF2B5EF4-FFF2-40B4-BE49-F238E27FC236}">
                    <a16:creationId xmlns:a16="http://schemas.microsoft.com/office/drawing/2014/main" id="{2E06940A-0C29-4CEC-BD19-6E0C4546CACB}"/>
                  </a:ext>
                </a:extLst>
              </p:cNvPr>
              <p:cNvGraphicFramePr>
                <a:graphicFrameLocks noChangeAspect="1"/>
              </p:cNvGraphicFramePr>
              <p:nvPr>
                <p:extLst>
                  <p:ext uri="{D42A27DB-BD31-4B8C-83A1-F6EECF244321}">
                    <p14:modId xmlns:p14="http://schemas.microsoft.com/office/powerpoint/2010/main" val="970066930"/>
                  </p:ext>
                </p:extLst>
              </p:nvPr>
            </p:nvGraphicFramePr>
            <p:xfrm rot="16200000">
              <a:off x="1407139" y="108392"/>
              <a:ext cx="5715013" cy="7632000"/>
            </p:xfrm>
            <a:graphic>
              <a:graphicData uri="http://schemas.microsoft.com/office/drawing/2017/model3d">
                <am3d:model3d r:embed="rId2">
                  <am3d:spPr>
                    <a:xfrm rot="16200000">
                      <a:off x="0" y="0"/>
                      <a:ext cx="5715013" cy="7632000"/>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110231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3rd Floor Side" descr="Top Side view of the 3rd Floor 3D Floorplan">
                <a:extLst>
                  <a:ext uri="{FF2B5EF4-FFF2-40B4-BE49-F238E27FC236}">
                    <a16:creationId xmlns:a16="http://schemas.microsoft.com/office/drawing/2014/main" id="{2E06940A-0C29-4CEC-BD19-6E0C4546CACB}"/>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407139" y="108392"/>
                <a:ext cx="5715013" cy="7632000"/>
              </a:xfrm>
              <a:prstGeom prst="rect">
                <a:avLst/>
              </a:prstGeom>
            </p:spPr>
          </p:pic>
        </mc:Fallback>
      </mc:AlternateContent>
      <p:sp>
        <p:nvSpPr>
          <p:cNvPr id="4" name="Text Placeholder 3">
            <a:extLst>
              <a:ext uri="{FF2B5EF4-FFF2-40B4-BE49-F238E27FC236}">
                <a16:creationId xmlns:a16="http://schemas.microsoft.com/office/drawing/2014/main" id="{91943A08-891B-45B0-BD90-1B8606F7F9F3}"/>
              </a:ext>
            </a:extLst>
          </p:cNvPr>
          <p:cNvSpPr>
            <a:spLocks noGrp="1"/>
          </p:cNvSpPr>
          <p:nvPr>
            <p:ph type="body" sz="half" idx="2"/>
          </p:nvPr>
        </p:nvSpPr>
        <p:spPr/>
        <p:txBody>
          <a:bodyPr/>
          <a:lstStyle/>
          <a:p>
            <a:endParaRPr lang="en-US" dirty="0">
              <a:solidFill>
                <a:schemeClr val="bg1"/>
              </a:solidFill>
              <a:latin typeface="Century Gothic" panose="020B0502020202020204" pitchFamily="34" charset="0"/>
            </a:endParaRPr>
          </a:p>
        </p:txBody>
      </p:sp>
      <p:sp>
        <p:nvSpPr>
          <p:cNvPr id="10" name="TextBox 2nd Floor">
            <a:extLst>
              <a:ext uri="{FF2B5EF4-FFF2-40B4-BE49-F238E27FC236}">
                <a16:creationId xmlns:a16="http://schemas.microsoft.com/office/drawing/2014/main" id="{42DBAED1-6F6C-4AA8-9F54-D7B1B067C598}"/>
              </a:ext>
              <a:ext uri="{C183D7F6-B498-43B3-948B-1728B52AA6E4}">
                <adec:decorative xmlns:adec="http://schemas.microsoft.com/office/drawing/2017/decorative" val="1"/>
              </a:ext>
            </a:extLst>
          </p:cNvPr>
          <p:cNvSpPr txBox="1"/>
          <p:nvPr/>
        </p:nvSpPr>
        <p:spPr>
          <a:xfrm>
            <a:off x="13737385" y="1828800"/>
            <a:ext cx="997389" cy="369332"/>
          </a:xfrm>
          <a:prstGeom prst="rect">
            <a:avLst/>
          </a:prstGeom>
          <a:noFill/>
        </p:spPr>
        <p:txBody>
          <a:bodyPr wrap="none" rtlCol="0">
            <a:sp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a:extLst>
                  <a:ext uri="{FF2B5EF4-FFF2-40B4-BE49-F238E27FC236}">
                    <a16:creationId xmlns:a16="http://schemas.microsoft.com/office/drawing/2014/main" id="{278C6FF2-B4EA-43D3-ADED-32B5C3D26CE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39938324"/>
                  </p:ext>
                </p:extLst>
              </p:nvPr>
            </p:nvGraphicFramePr>
            <p:xfrm>
              <a:off x="12739315" y="22949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a:extLst>
                  <a:ext uri="{FF2B5EF4-FFF2-40B4-BE49-F238E27FC236}">
                    <a16:creationId xmlns:a16="http://schemas.microsoft.com/office/drawing/2014/main" id="{278C6FF2-B4EA-43D3-ADED-32B5C3D26C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2739315" y="2294964"/>
                <a:ext cx="2988999" cy="4303016"/>
              </a:xfrm>
              <a:prstGeom prst="rect">
                <a:avLst/>
              </a:prstGeom>
            </p:spPr>
          </p:pic>
        </mc:Fallback>
      </mc:AlternateContent>
      <p:sp>
        <p:nvSpPr>
          <p:cNvPr id="11" name="TextBox 1st Floor">
            <a:extLst>
              <a:ext uri="{FF2B5EF4-FFF2-40B4-BE49-F238E27FC236}">
                <a16:creationId xmlns:a16="http://schemas.microsoft.com/office/drawing/2014/main" id="{3EE64FD5-1C6D-49DE-A4AE-F611D209F3B6}"/>
              </a:ext>
              <a:ext uri="{C183D7F6-B498-43B3-948B-1728B52AA6E4}">
                <adec:decorative xmlns:adec="http://schemas.microsoft.com/office/drawing/2017/decorative" val="1"/>
              </a:ext>
            </a:extLst>
          </p:cNvPr>
          <p:cNvSpPr txBox="1"/>
          <p:nvPr/>
        </p:nvSpPr>
        <p:spPr>
          <a:xfrm>
            <a:off x="1786686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557832FF-5D64-47EF-84FD-06ACBD8A766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72778870"/>
                  </p:ext>
                </p:extLst>
              </p:nvPr>
            </p:nvGraphicFramePr>
            <p:xfrm>
              <a:off x="16726778" y="22949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557832FF-5D64-47EF-84FD-06ACBD8A7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16726778" y="2294964"/>
                <a:ext cx="3003700" cy="4309365"/>
              </a:xfrm>
              <a:prstGeom prst="rect">
                <a:avLst/>
              </a:prstGeom>
            </p:spPr>
          </p:pic>
        </mc:Fallback>
      </mc:AlternateContent>
      <p:sp>
        <p:nvSpPr>
          <p:cNvPr id="9" name="TextBox Roof">
            <a:extLst>
              <a:ext uri="{FF2B5EF4-FFF2-40B4-BE49-F238E27FC236}">
                <a16:creationId xmlns:a16="http://schemas.microsoft.com/office/drawing/2014/main" id="{578ABBD5-23EA-44F3-95D4-DF1817F1A49F}"/>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2B15E4EF-AC7B-4177-9066-CB6319BB834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47728441"/>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9"/>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2B15E4EF-AC7B-4177-9066-CB6319BB83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45876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BC77C9-BD26-44DE-A55B-AF2F07ECBE95}"/>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3431317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AFAD23-EA23-B637-3995-FA974A11F73D}"/>
              </a:ext>
            </a:extLst>
          </p:cNvPr>
          <p:cNvSpPr/>
          <p:nvPr/>
        </p:nvSpPr>
        <p:spPr>
          <a:xfrm>
            <a:off x="7234518" y="0"/>
            <a:ext cx="4957482"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Decision 3">
            <a:extLst>
              <a:ext uri="{FF2B5EF4-FFF2-40B4-BE49-F238E27FC236}">
                <a16:creationId xmlns:a16="http://schemas.microsoft.com/office/drawing/2014/main" id="{5952536F-4E5E-D326-D722-81053CF663FF}"/>
              </a:ext>
            </a:extLst>
          </p:cNvPr>
          <p:cNvSpPr/>
          <p:nvPr/>
        </p:nvSpPr>
        <p:spPr>
          <a:xfrm>
            <a:off x="9137276" y="430306"/>
            <a:ext cx="1775012" cy="2998694"/>
          </a:xfrm>
          <a:prstGeom prst="flowChartDecision">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ecision 4">
            <a:extLst>
              <a:ext uri="{FF2B5EF4-FFF2-40B4-BE49-F238E27FC236}">
                <a16:creationId xmlns:a16="http://schemas.microsoft.com/office/drawing/2014/main" id="{4A722D78-A709-D671-C5D4-A4A737658E77}"/>
              </a:ext>
            </a:extLst>
          </p:cNvPr>
          <p:cNvSpPr/>
          <p:nvPr/>
        </p:nvSpPr>
        <p:spPr>
          <a:xfrm>
            <a:off x="10128997" y="2702859"/>
            <a:ext cx="1775012" cy="3227294"/>
          </a:xfrm>
          <a:prstGeom prst="flowChartDecision">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ecision 5">
            <a:extLst>
              <a:ext uri="{FF2B5EF4-FFF2-40B4-BE49-F238E27FC236}">
                <a16:creationId xmlns:a16="http://schemas.microsoft.com/office/drawing/2014/main" id="{75620AEF-5859-9763-AE38-AFB5130BD549}"/>
              </a:ext>
            </a:extLst>
          </p:cNvPr>
          <p:cNvSpPr/>
          <p:nvPr/>
        </p:nvSpPr>
        <p:spPr>
          <a:xfrm>
            <a:off x="7938247" y="3106271"/>
            <a:ext cx="1775012" cy="3227294"/>
          </a:xfrm>
          <a:prstGeom prst="flowChartDecision">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B97B932-2F21-2119-EE97-015D94881898}"/>
              </a:ext>
            </a:extLst>
          </p:cNvPr>
          <p:cNvPicPr>
            <a:picLocks noChangeAspect="1"/>
          </p:cNvPicPr>
          <p:nvPr/>
        </p:nvPicPr>
        <p:blipFill>
          <a:blip r:embed="rId2"/>
          <a:stretch>
            <a:fillRect/>
          </a:stretch>
        </p:blipFill>
        <p:spPr>
          <a:xfrm>
            <a:off x="95250" y="0"/>
            <a:ext cx="12096750" cy="6858000"/>
          </a:xfrm>
          <a:prstGeom prst="rect">
            <a:avLst/>
          </a:prstGeom>
        </p:spPr>
      </p:pic>
      <p:pic>
        <p:nvPicPr>
          <p:cNvPr id="10" name="Picture 9">
            <a:extLst>
              <a:ext uri="{FF2B5EF4-FFF2-40B4-BE49-F238E27FC236}">
                <a16:creationId xmlns:a16="http://schemas.microsoft.com/office/drawing/2014/main" id="{03B4AD06-3DB3-72CE-07B3-2E0FAE6B94A1}"/>
              </a:ext>
            </a:extLst>
          </p:cNvPr>
          <p:cNvPicPr>
            <a:picLocks noChangeAspect="1"/>
          </p:cNvPicPr>
          <p:nvPr/>
        </p:nvPicPr>
        <p:blipFill>
          <a:blip r:embed="rId3"/>
          <a:stretch>
            <a:fillRect/>
          </a:stretch>
        </p:blipFill>
        <p:spPr>
          <a:xfrm>
            <a:off x="95250" y="0"/>
            <a:ext cx="12001500" cy="6858000"/>
          </a:xfrm>
          <a:prstGeom prst="rect">
            <a:avLst/>
          </a:prstGeom>
        </p:spPr>
      </p:pic>
    </p:spTree>
    <p:extLst>
      <p:ext uri="{BB962C8B-B14F-4D97-AF65-F5344CB8AC3E}">
        <p14:creationId xmlns:p14="http://schemas.microsoft.com/office/powerpoint/2010/main" val="2403954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p:txBody>
          <a:bodyPr/>
          <a:lstStyle/>
          <a:p>
            <a:r>
              <a:rPr lang="en-US" dirty="0"/>
              <a:t>FRONT</a:t>
            </a:r>
          </a:p>
        </p:txBody>
      </p:sp>
      <mc:AlternateContent xmlns:mc="http://schemas.openxmlformats.org/markup-compatibility/2006">
        <mc:Choice xmlns:am3d="http://schemas.microsoft.com/office/drawing/2017/model3d" Requires="am3d">
          <p:graphicFrame>
            <p:nvGraphicFramePr>
              <p:cNvPr id="5" name="3D House Front" descr="3D House, full model, smaller">
                <a:extLst>
                  <a:ext uri="{FF2B5EF4-FFF2-40B4-BE49-F238E27FC236}">
                    <a16:creationId xmlns:a16="http://schemas.microsoft.com/office/drawing/2014/main" id="{28ECCF86-AAD8-4883-9DE6-03184B26F54F}"/>
                  </a:ext>
                </a:extLst>
              </p:cNvPr>
              <p:cNvGraphicFramePr>
                <a:graphicFrameLocks noChangeAspect="1"/>
              </p:cNvGraphicFramePr>
              <p:nvPr>
                <p:extLst>
                  <p:ext uri="{D42A27DB-BD31-4B8C-83A1-F6EECF244321}">
                    <p14:modId xmlns:p14="http://schemas.microsoft.com/office/powerpoint/2010/main" val="3675546297"/>
                  </p:ext>
                </p:extLst>
              </p:nvPr>
            </p:nvGraphicFramePr>
            <p:xfrm>
              <a:off x="377750" y="2889918"/>
              <a:ext cx="1633728" cy="952433"/>
            </p:xfrm>
            <a:graphic>
              <a:graphicData uri="http://schemas.microsoft.com/office/drawing/2017/model3d">
                <am3d:model3d r:embed="rId2">
                  <am3d:spPr>
                    <a:xfrm>
                      <a:off x="0" y="0"/>
                      <a:ext cx="1633728" cy="952433"/>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y="5400000"/>
                    <am3d:postTrans dx="0" dy="0" dz="0"/>
                  </am3d:trans>
                  <am3d:raster rName="Office3DRenderer" rVer="16.0.8326">
                    <am3d:blip r:embed="rId3"/>
                  </am3d:raster>
                  <am3d:objViewport viewportSz="19221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ront" descr="3D House, full model, smaller">
                <a:extLst>
                  <a:ext uri="{FF2B5EF4-FFF2-40B4-BE49-F238E27FC236}">
                    <a16:creationId xmlns:a16="http://schemas.microsoft.com/office/drawing/2014/main" id="{28ECCF86-AAD8-4883-9DE6-03184B26F54F}"/>
                  </a:ext>
                </a:extLst>
              </p:cNvPr>
              <p:cNvPicPr>
                <a:picLocks noGrp="1" noRot="1" noChangeAspect="1" noMove="1" noResize="1" noEditPoints="1" noAdjustHandles="1" noChangeArrowheads="1" noChangeShapeType="1" noCrop="1"/>
              </p:cNvPicPr>
              <p:nvPr/>
            </p:nvPicPr>
            <p:blipFill>
              <a:blip r:embed="rId3"/>
              <a:stretch>
                <a:fillRect/>
              </a:stretch>
            </p:blipFill>
            <p:spPr>
              <a:xfrm>
                <a:off x="377750" y="2889918"/>
                <a:ext cx="1633728" cy="9524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House Level 1" descr="3D House Level 1, front view, separated from the rest of the house diagram">
                <a:extLst>
                  <a:ext uri="{FF2B5EF4-FFF2-40B4-BE49-F238E27FC236}">
                    <a16:creationId xmlns:a16="http://schemas.microsoft.com/office/drawing/2014/main" id="{52404CC0-29D2-4EB9-8EFB-555651B3C1C2}"/>
                  </a:ext>
                </a:extLst>
              </p:cNvPr>
              <p:cNvGraphicFramePr>
                <a:graphicFrameLocks noChangeAspect="1"/>
              </p:cNvGraphicFramePr>
              <p:nvPr>
                <p:extLst>
                  <p:ext uri="{D42A27DB-BD31-4B8C-83A1-F6EECF244321}">
                    <p14:modId xmlns:p14="http://schemas.microsoft.com/office/powerpoint/2010/main" val="1215994994"/>
                  </p:ext>
                </p:extLst>
              </p:nvPr>
            </p:nvGraphicFramePr>
            <p:xfrm>
              <a:off x="2464462" y="5408322"/>
              <a:ext cx="5214502" cy="886895"/>
            </p:xfrm>
            <a:graphic>
              <a:graphicData uri="http://schemas.microsoft.com/office/drawing/2017/model3d">
                <am3d:model3d r:embed="rId4">
                  <am3d:spPr>
                    <a:xfrm>
                      <a:off x="0" y="0"/>
                      <a:ext cx="5214502" cy="88689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y="5400000"/>
                    <am3d:postTrans dx="0" dy="0" dz="0"/>
                  </am3d:trans>
                  <am3d:raster rName="Office3DRenderer" rVer="16.0.8326">
                    <am3d:blip r:embed="rId5"/>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House Level 1" descr="3D House Level 1, front view, separated from the rest of the house diagram">
                <a:extLst>
                  <a:ext uri="{FF2B5EF4-FFF2-40B4-BE49-F238E27FC236}">
                    <a16:creationId xmlns:a16="http://schemas.microsoft.com/office/drawing/2014/main" id="{52404CC0-29D2-4EB9-8EFB-555651B3C1C2}"/>
                  </a:ext>
                </a:extLst>
              </p:cNvPr>
              <p:cNvPicPr>
                <a:picLocks noGrp="1" noRot="1" noChangeAspect="1" noMove="1" noResize="1" noEditPoints="1" noAdjustHandles="1" noChangeArrowheads="1" noChangeShapeType="1" noCrop="1"/>
              </p:cNvPicPr>
              <p:nvPr/>
            </p:nvPicPr>
            <p:blipFill>
              <a:blip r:embed="rId5"/>
              <a:stretch>
                <a:fillRect/>
              </a:stretch>
            </p:blipFill>
            <p:spPr>
              <a:xfrm>
                <a:off x="2464462" y="5408322"/>
                <a:ext cx="5214502" cy="8868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House Level 2" descr="3D House Level 2, front view, separated from the rest of the house diagram">
                <a:extLst>
                  <a:ext uri="{FF2B5EF4-FFF2-40B4-BE49-F238E27FC236}">
                    <a16:creationId xmlns:a16="http://schemas.microsoft.com/office/drawing/2014/main" id="{747CDB80-B51B-4B23-A0F1-C817CABB9CF7}"/>
                  </a:ext>
                </a:extLst>
              </p:cNvPr>
              <p:cNvGraphicFramePr>
                <a:graphicFrameLocks noChangeAspect="1"/>
              </p:cNvGraphicFramePr>
              <p:nvPr>
                <p:extLst>
                  <p:ext uri="{D42A27DB-BD31-4B8C-83A1-F6EECF244321}">
                    <p14:modId xmlns:p14="http://schemas.microsoft.com/office/powerpoint/2010/main" val="1925630234"/>
                  </p:ext>
                </p:extLst>
              </p:nvPr>
            </p:nvGraphicFramePr>
            <p:xfrm>
              <a:off x="2495874" y="3795198"/>
              <a:ext cx="5198763" cy="888022"/>
            </p:xfrm>
            <a:graphic>
              <a:graphicData uri="http://schemas.microsoft.com/office/drawing/2017/model3d">
                <am3d:model3d r:embed="rId6">
                  <am3d:spPr>
                    <a:xfrm>
                      <a:off x="0" y="0"/>
                      <a:ext cx="5198763" cy="888022"/>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y="5400000"/>
                    <am3d:postTrans dx="0" dy="0" dz="0"/>
                  </am3d:trans>
                  <am3d:raster rName="Office3DRenderer" rVer="16.0.8326">
                    <am3d:blip r:embed="rId7"/>
                  </am3d:raster>
                  <am3d:objViewport viewportSz="5418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House Level 2" descr="3D House Level 2, front view, separated from the rest of the house diagram">
                <a:extLst>
                  <a:ext uri="{FF2B5EF4-FFF2-40B4-BE49-F238E27FC236}">
                    <a16:creationId xmlns:a16="http://schemas.microsoft.com/office/drawing/2014/main" id="{747CDB80-B51B-4B23-A0F1-C817CABB9CF7}"/>
                  </a:ext>
                </a:extLst>
              </p:cNvPr>
              <p:cNvPicPr>
                <a:picLocks noGrp="1" noRot="1" noChangeAspect="1" noMove="1" noResize="1" noEditPoints="1" noAdjustHandles="1" noChangeArrowheads="1" noChangeShapeType="1" noCrop="1"/>
              </p:cNvPicPr>
              <p:nvPr/>
            </p:nvPicPr>
            <p:blipFill>
              <a:blip r:embed="rId7"/>
              <a:stretch>
                <a:fillRect/>
              </a:stretch>
            </p:blipFill>
            <p:spPr>
              <a:xfrm>
                <a:off x="2495874" y="3795198"/>
                <a:ext cx="5198763" cy="8880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House Level 3" descr="3D House Level 3, front view, separated from the rest of the house diagram. With the roof off the details of the vaulted ceiling are visible.">
                <a:extLst>
                  <a:ext uri="{FF2B5EF4-FFF2-40B4-BE49-F238E27FC236}">
                    <a16:creationId xmlns:a16="http://schemas.microsoft.com/office/drawing/2014/main" id="{312F70FA-9A3B-4E79-B3B7-756303FB0FDD}"/>
                  </a:ext>
                </a:extLst>
              </p:cNvPr>
              <p:cNvGraphicFramePr>
                <a:graphicFrameLocks noChangeAspect="1"/>
              </p:cNvGraphicFramePr>
              <p:nvPr>
                <p:extLst>
                  <p:ext uri="{D42A27DB-BD31-4B8C-83A1-F6EECF244321}">
                    <p14:modId xmlns:p14="http://schemas.microsoft.com/office/powerpoint/2010/main" val="1017302113"/>
                  </p:ext>
                </p:extLst>
              </p:nvPr>
            </p:nvGraphicFramePr>
            <p:xfrm>
              <a:off x="2559589" y="1611190"/>
              <a:ext cx="5064584" cy="1361809"/>
            </p:xfrm>
            <a:graphic>
              <a:graphicData uri="http://schemas.microsoft.com/office/drawing/2017/model3d">
                <am3d:model3d r:embed="rId8">
                  <am3d:spPr>
                    <a:xfrm>
                      <a:off x="0" y="0"/>
                      <a:ext cx="5064584" cy="1361809"/>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y="5400000"/>
                    <am3d:postTrans dx="0" dy="0" dz="0"/>
                  </am3d:trans>
                  <am3d:raster rName="Office3DRenderer" rVer="16.0.8326">
                    <am3d:blip r:embed="rId9"/>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House Level 3" descr="3D House Level 3, front view, separated from the rest of the house diagram. With the roof off the details of the vaulted ceiling are visible.">
                <a:extLst>
                  <a:ext uri="{FF2B5EF4-FFF2-40B4-BE49-F238E27FC236}">
                    <a16:creationId xmlns:a16="http://schemas.microsoft.com/office/drawing/2014/main" id="{312F70FA-9A3B-4E79-B3B7-756303FB0FDD}"/>
                  </a:ext>
                </a:extLst>
              </p:cNvPr>
              <p:cNvPicPr>
                <a:picLocks noGrp="1" noRot="1" noChangeAspect="1" noMove="1" noResize="1" noEditPoints="1" noAdjustHandles="1" noChangeArrowheads="1" noChangeShapeType="1" noCrop="1"/>
              </p:cNvPicPr>
              <p:nvPr/>
            </p:nvPicPr>
            <p:blipFill>
              <a:blip r:embed="rId9"/>
              <a:stretch>
                <a:fillRect/>
              </a:stretch>
            </p:blipFill>
            <p:spPr>
              <a:xfrm>
                <a:off x="2559589" y="1611190"/>
                <a:ext cx="5064584" cy="1361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Roof" descr="3D House Roof, front view, separated from the rest of the house diagram">
                <a:extLst>
                  <a:ext uri="{FF2B5EF4-FFF2-40B4-BE49-F238E27FC236}">
                    <a16:creationId xmlns:a16="http://schemas.microsoft.com/office/drawing/2014/main" id="{68C46967-3FB5-406C-84BE-5D0C669B164C}"/>
                  </a:ext>
                </a:extLst>
              </p:cNvPr>
              <p:cNvGraphicFramePr>
                <a:graphicFrameLocks noChangeAspect="1"/>
              </p:cNvGraphicFramePr>
              <p:nvPr>
                <p:extLst>
                  <p:ext uri="{D42A27DB-BD31-4B8C-83A1-F6EECF244321}">
                    <p14:modId xmlns:p14="http://schemas.microsoft.com/office/powerpoint/2010/main" val="4048625007"/>
                  </p:ext>
                </p:extLst>
              </p:nvPr>
            </p:nvGraphicFramePr>
            <p:xfrm>
              <a:off x="2528973" y="474050"/>
              <a:ext cx="5175492" cy="1021609"/>
            </p:xfrm>
            <a:graphic>
              <a:graphicData uri="http://schemas.microsoft.com/office/drawing/2017/model3d">
                <am3d:model3d r:embed="rId10">
                  <am3d:spPr>
                    <a:xfrm>
                      <a:off x="0" y="0"/>
                      <a:ext cx="5175492" cy="1021609"/>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y="5400000"/>
                    <am3d:postTrans dx="0" dy="0" dz="0"/>
                  </am3d:trans>
                  <am3d:raster rName="Office3DRenderer" rVer="16.0.8326">
                    <am3d:blip r:embed="rId11"/>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Roof" descr="3D House Roof, front view, separated from the rest of the house diagram">
                <a:extLst>
                  <a:ext uri="{FF2B5EF4-FFF2-40B4-BE49-F238E27FC236}">
                    <a16:creationId xmlns:a16="http://schemas.microsoft.com/office/drawing/2014/main" id="{68C46967-3FB5-406C-84BE-5D0C669B164C}"/>
                  </a:ext>
                </a:extLst>
              </p:cNvPr>
              <p:cNvPicPr>
                <a:picLocks noGrp="1" noRot="1" noChangeAspect="1" noMove="1" noResize="1" noEditPoints="1" noAdjustHandles="1" noChangeArrowheads="1" noChangeShapeType="1" noCrop="1"/>
              </p:cNvPicPr>
              <p:nvPr/>
            </p:nvPicPr>
            <p:blipFill>
              <a:blip r:embed="rId11"/>
              <a:stretch>
                <a:fillRect/>
              </a:stretch>
            </p:blipFill>
            <p:spPr>
              <a:xfrm>
                <a:off x="2528973" y="474050"/>
                <a:ext cx="5175492" cy="1021609"/>
              </a:xfrm>
              <a:prstGeom prst="rect">
                <a:avLst/>
              </a:prstGeom>
            </p:spPr>
          </p:pic>
        </mc:Fallback>
      </mc:AlternateContent>
      <p:grpSp>
        <p:nvGrpSpPr>
          <p:cNvPr id="20"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194803" y="5014530"/>
            <a:ext cx="3409517" cy="211015"/>
            <a:chOff x="8187070" y="1740886"/>
            <a:chExt cx="3409517" cy="211015"/>
          </a:xfrm>
        </p:grpSpPr>
        <p:cxnSp>
          <p:nvCxnSpPr>
            <p:cNvPr id="21" name="Straight Connector 20">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2"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7" name="Middle Line">
            <a:extLst>
              <a:ext uri="{FF2B5EF4-FFF2-40B4-BE49-F238E27FC236}">
                <a16:creationId xmlns:a16="http://schemas.microsoft.com/office/drawing/2014/main" id="{D7184778-A4C0-403E-9B98-CA80EC4147FF}"/>
              </a:ext>
              <a:ext uri="{C183D7F6-B498-43B3-948B-1728B52AA6E4}">
                <adec:decorative xmlns:adec="http://schemas.microsoft.com/office/drawing/2017/decorative" val="1"/>
              </a:ext>
            </a:extLst>
          </p:cNvPr>
          <p:cNvGrpSpPr/>
          <p:nvPr/>
        </p:nvGrpSpPr>
        <p:grpSpPr>
          <a:xfrm>
            <a:off x="8194803" y="3357854"/>
            <a:ext cx="3409517" cy="211015"/>
            <a:chOff x="8187070" y="1740886"/>
            <a:chExt cx="3409517" cy="211015"/>
          </a:xfrm>
        </p:grpSpPr>
        <p:cxnSp>
          <p:nvCxnSpPr>
            <p:cNvPr id="18" name="Straight Connector 17">
              <a:extLst>
                <a:ext uri="{FF2B5EF4-FFF2-40B4-BE49-F238E27FC236}">
                  <a16:creationId xmlns:a16="http://schemas.microsoft.com/office/drawing/2014/main" id="{56F9F928-28CD-49E0-8381-0727959241E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9" name="line and dot 25">
              <a:extLst>
                <a:ext uri="{FF2B5EF4-FFF2-40B4-BE49-F238E27FC236}">
                  <a16:creationId xmlns:a16="http://schemas.microsoft.com/office/drawing/2014/main" id="{E3DA926A-BB10-44E0-A09B-41D6B071A085}"/>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4"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87070" y="1740886"/>
            <a:ext cx="3409517" cy="211015"/>
            <a:chOff x="8187070" y="1740886"/>
            <a:chExt cx="3409517" cy="211015"/>
          </a:xfrm>
        </p:grpSpPr>
        <p:cxnSp>
          <p:nvCxnSpPr>
            <p:cNvPr id="15" name="Straight Connector 14">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6"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3"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223506" y="5334322"/>
            <a:ext cx="3502481"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1</a:t>
            </a:r>
            <a:r>
              <a:rPr lang="en-US" baseline="30000" dirty="0">
                <a:solidFill>
                  <a:schemeClr val="bg1"/>
                </a:solidFill>
                <a:latin typeface="Century Gothic" panose="020B0502020202020204" pitchFamily="34" charset="0"/>
              </a:rPr>
              <a:t>st</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Whitewashed exterior provides a contemporary, yet classical, finish </a:t>
            </a:r>
          </a:p>
        </p:txBody>
      </p:sp>
      <p:sp>
        <p:nvSpPr>
          <p:cNvPr id="12" name="TextBox 2nd Floor" descr="2nd FLOOR:&#10;Floor: Strategic window placement for an aesthetically pleasing exterior">
            <a:extLst>
              <a:ext uri="{FF2B5EF4-FFF2-40B4-BE49-F238E27FC236}">
                <a16:creationId xmlns:a16="http://schemas.microsoft.com/office/drawing/2014/main" id="{443A647A-755F-43FC-A450-7E6427710BF9}"/>
              </a:ext>
            </a:extLst>
          </p:cNvPr>
          <p:cNvSpPr txBox="1"/>
          <p:nvPr/>
        </p:nvSpPr>
        <p:spPr>
          <a:xfrm>
            <a:off x="8118731" y="3753900"/>
            <a:ext cx="3738751"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2</a:t>
            </a:r>
            <a:r>
              <a:rPr lang="en-US" baseline="30000" dirty="0">
                <a:solidFill>
                  <a:schemeClr val="bg1"/>
                </a:solidFill>
                <a:latin typeface="Century Gothic" panose="020B0502020202020204" pitchFamily="34" charset="0"/>
              </a:rPr>
              <a:t>nd</a:t>
            </a:r>
            <a:r>
              <a:rPr lang="en-US" dirty="0">
                <a:solidFill>
                  <a:schemeClr val="bg1"/>
                </a:solidFill>
                <a:latin typeface="Century Gothic" panose="020B0502020202020204" pitchFamily="34" charset="0"/>
              </a:rPr>
              <a:t> FLOOR:</a:t>
            </a:r>
          </a:p>
          <a:p>
            <a:pPr algn="ctr"/>
            <a:r>
              <a:rPr lang="en-US" sz="1600" dirty="0">
                <a:solidFill>
                  <a:schemeClr val="bg1"/>
                </a:solidFill>
                <a:latin typeface="Century Gothic" panose="020B0502020202020204" pitchFamily="34" charset="0"/>
              </a:rPr>
              <a:t>Strategic window placement for an aesthetically pleasing exterior</a:t>
            </a: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156831" y="2173481"/>
            <a:ext cx="3661994"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3</a:t>
            </a:r>
            <a:r>
              <a:rPr lang="en-US" baseline="30000" dirty="0">
                <a:solidFill>
                  <a:schemeClr val="bg1"/>
                </a:solidFill>
                <a:latin typeface="Century Gothic" panose="020B0502020202020204" pitchFamily="34" charset="0"/>
              </a:rPr>
              <a:t>rd</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Natural stone complements the surrounding environment</a:t>
            </a: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185406" y="612112"/>
            <a:ext cx="3583303"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ROOF: </a:t>
            </a:r>
          </a:p>
          <a:p>
            <a:pPr algn="ctr"/>
            <a:r>
              <a:rPr lang="en-US" sz="1600" dirty="0">
                <a:solidFill>
                  <a:schemeClr val="bg1"/>
                </a:solidFill>
                <a:latin typeface="Century Gothic" panose="020B0502020202020204" pitchFamily="34" charset="0"/>
              </a:rPr>
              <a:t>Dazzling Mediterranean Roman style roof tiles</a:t>
            </a:r>
          </a:p>
        </p:txBody>
      </p:sp>
    </p:spTree>
    <p:extLst>
      <p:ext uri="{BB962C8B-B14F-4D97-AF65-F5344CB8AC3E}">
        <p14:creationId xmlns:p14="http://schemas.microsoft.com/office/powerpoint/2010/main" val="359993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0"/>
                                        <p:tgtEl>
                                          <p:spTgt spid="1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wipe(left)">
                                      <p:cBhvr>
                                        <p:cTn id="11" dur="1000"/>
                                        <p:tgtEl>
                                          <p:spTgt spid="13">
                                            <p:txEl>
                                              <p:pRg st="1" end="1"/>
                                            </p:txEl>
                                          </p:spTgt>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1000"/>
                                        <p:tgtEl>
                                          <p:spTgt spid="20"/>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left)">
                                      <p:cBhvr>
                                        <p:cTn id="19" dur="1000"/>
                                        <p:tgtEl>
                                          <p:spTgt spid="12">
                                            <p:txEl>
                                              <p:pRg st="0" end="0"/>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wipe(left)">
                                      <p:cBhvr>
                                        <p:cTn id="23" dur="1000"/>
                                        <p:tgtEl>
                                          <p:spTgt spid="12">
                                            <p:txEl>
                                              <p:pRg st="1" end="1"/>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1000"/>
                                        <p:tgtEl>
                                          <p:spTgt spid="17"/>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wipe(left)">
                                      <p:cBhvr>
                                        <p:cTn id="31" dur="1000"/>
                                        <p:tgtEl>
                                          <p:spTgt spid="11">
                                            <p:txEl>
                                              <p:pRg st="0" end="0"/>
                                            </p:txEl>
                                          </p:spTgt>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wipe(left)">
                                      <p:cBhvr>
                                        <p:cTn id="35" dur="1000"/>
                                        <p:tgtEl>
                                          <p:spTgt spid="11">
                                            <p:txEl>
                                              <p:pRg st="1" end="1"/>
                                            </p:txEl>
                                          </p:spTgt>
                                        </p:tgtEl>
                                      </p:cBhvr>
                                    </p:animEffect>
                                  </p:childTnLst>
                                </p:cTn>
                              </p:par>
                            </p:childTnLst>
                          </p:cTn>
                        </p:par>
                        <p:par>
                          <p:cTn id="36" fill="hold">
                            <p:stCondLst>
                              <p:cond delay="8000"/>
                            </p:stCondLst>
                            <p:childTnLst>
                              <p:par>
                                <p:cTn id="37" presetID="22" presetClass="entr" presetSubtype="2"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1000"/>
                                        <p:tgtEl>
                                          <p:spTgt spid="14"/>
                                        </p:tgtEl>
                                      </p:cBhvr>
                                    </p:animEffect>
                                  </p:childTnLst>
                                </p:cTn>
                              </p:par>
                            </p:childTnLst>
                          </p:cTn>
                        </p:par>
                        <p:par>
                          <p:cTn id="40" fill="hold">
                            <p:stCondLst>
                              <p:cond delay="9000"/>
                            </p:stCondLst>
                            <p:childTnLst>
                              <p:par>
                                <p:cTn id="41" presetID="22" presetClass="entr" presetSubtype="8" fill="hold" nodeType="after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wipe(left)">
                                      <p:cBhvr>
                                        <p:cTn id="43" dur="1000"/>
                                        <p:tgtEl>
                                          <p:spTgt spid="10">
                                            <p:txEl>
                                              <p:pRg st="0" end="0"/>
                                            </p:txEl>
                                          </p:spTgt>
                                        </p:tgtEl>
                                      </p:cBhvr>
                                    </p:animEffect>
                                  </p:childTnLst>
                                </p:cTn>
                              </p:par>
                            </p:childTnLst>
                          </p:cTn>
                        </p:par>
                        <p:par>
                          <p:cTn id="44" fill="hold">
                            <p:stCondLst>
                              <p:cond delay="10000"/>
                            </p:stCondLst>
                            <p:childTnLst>
                              <p:par>
                                <p:cTn id="45" presetID="22" presetClass="entr" presetSubtype="8" fill="hold" nodeType="after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wipe(left)">
                                      <p:cBhvr>
                                        <p:cTn id="47"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78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5A6E-DDF8-4F51-8E40-DEA04BF6EC95}"/>
              </a:ext>
            </a:extLst>
          </p:cNvPr>
          <p:cNvSpPr>
            <a:spLocks noGrp="1"/>
          </p:cNvSpPr>
          <p:nvPr>
            <p:ph type="title"/>
          </p:nvPr>
        </p:nvSpPr>
        <p:spPr/>
        <p:txBody>
          <a:bodyPr/>
          <a:lstStyle/>
          <a:p>
            <a:r>
              <a:rPr lang="en-US" dirty="0"/>
              <a:t>SIDE</a:t>
            </a:r>
          </a:p>
        </p:txBody>
      </p:sp>
      <mc:AlternateContent xmlns:mc="http://schemas.openxmlformats.org/markup-compatibility/2006">
        <mc:Choice xmlns:am3d="http://schemas.microsoft.com/office/drawing/2017/model3d" Requires="am3d">
          <p:graphicFrame>
            <p:nvGraphicFramePr>
              <p:cNvPr id="5" name="3D House Full Side" descr="3D House, full model, smaller, side view">
                <a:extLst>
                  <a:ext uri="{FF2B5EF4-FFF2-40B4-BE49-F238E27FC236}">
                    <a16:creationId xmlns:a16="http://schemas.microsoft.com/office/drawing/2014/main" id="{C16129E1-2271-4CFE-83D1-F98390919424}"/>
                  </a:ext>
                </a:extLst>
              </p:cNvPr>
              <p:cNvGraphicFramePr>
                <a:graphicFrameLocks noChangeAspect="1"/>
              </p:cNvGraphicFramePr>
              <p:nvPr>
                <p:extLst>
                  <p:ext uri="{D42A27DB-BD31-4B8C-83A1-F6EECF244321}">
                    <p14:modId xmlns:p14="http://schemas.microsoft.com/office/powerpoint/2010/main" val="1744990747"/>
                  </p:ext>
                </p:extLst>
              </p:nvPr>
            </p:nvGraphicFramePr>
            <p:xfrm>
              <a:off x="283904" y="2608670"/>
              <a:ext cx="1633270" cy="1385830"/>
            </p:xfrm>
            <a:graphic>
              <a:graphicData uri="http://schemas.microsoft.com/office/drawing/2017/model3d">
                <am3d:model3d r:embed="rId2">
                  <am3d:spPr>
                    <a:xfrm>
                      <a:off x="0" y="0"/>
                      <a:ext cx="1633270" cy="138583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m3d:postTrans dx="0" dy="0" dz="0"/>
                  </am3d:trans>
                  <am3d:raster rName="Office3DRenderer" rVer="16.0.8326">
                    <am3d:blip r:embed="rId3"/>
                  </am3d:raster>
                  <am3d:objViewport viewportSz="24768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ull Side" descr="3D House, full model, smaller, side view">
                <a:extLst>
                  <a:ext uri="{FF2B5EF4-FFF2-40B4-BE49-F238E27FC236}">
                    <a16:creationId xmlns:a16="http://schemas.microsoft.com/office/drawing/2014/main" id="{C16129E1-2271-4CFE-83D1-F98390919424}"/>
                  </a:ext>
                </a:extLst>
              </p:cNvPr>
              <p:cNvPicPr>
                <a:picLocks noGrp="1" noRot="1" noChangeAspect="1" noMove="1" noResize="1" noEditPoints="1" noAdjustHandles="1" noChangeArrowheads="1" noChangeShapeType="1" noCrop="1"/>
              </p:cNvPicPr>
              <p:nvPr/>
            </p:nvPicPr>
            <p:blipFill>
              <a:blip r:embed="rId3"/>
              <a:stretch>
                <a:fillRect/>
              </a:stretch>
            </p:blipFill>
            <p:spPr>
              <a:xfrm>
                <a:off x="283904" y="2608670"/>
                <a:ext cx="1633270" cy="13858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GraphicFramePr>
                <a:graphicFrameLocks noChangeAspect="1"/>
              </p:cNvGraphicFramePr>
              <p:nvPr>
                <p:extLst>
                  <p:ext uri="{D42A27DB-BD31-4B8C-83A1-F6EECF244321}">
                    <p14:modId xmlns:p14="http://schemas.microsoft.com/office/powerpoint/2010/main" val="2942159700"/>
                  </p:ext>
                </p:extLst>
              </p:nvPr>
            </p:nvGraphicFramePr>
            <p:xfrm>
              <a:off x="3019578" y="5348072"/>
              <a:ext cx="4024751" cy="1007394"/>
            </p:xfrm>
            <a:graphic>
              <a:graphicData uri="http://schemas.microsoft.com/office/drawing/2017/model3d">
                <am3d:model3d r:embed="rId4">
                  <am3d:spPr>
                    <a:xfrm>
                      <a:off x="0" y="0"/>
                      <a:ext cx="4024751" cy="1007394"/>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m3d:postTrans dx="0" dy="0" dz="0"/>
                  </am3d:trans>
                  <am3d:raster rName="Office3DRenderer" rVer="16.0.8326">
                    <am3d:blip r:embed="rId5"/>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PicPr>
                <a:picLocks noGrp="1" noRot="1" noChangeAspect="1" noMove="1" noResize="1" noEditPoints="1" noAdjustHandles="1" noChangeArrowheads="1" noChangeShapeType="1" noCrop="1"/>
              </p:cNvPicPr>
              <p:nvPr/>
            </p:nvPicPr>
            <p:blipFill>
              <a:blip r:embed="rId5"/>
              <a:stretch>
                <a:fillRect/>
              </a:stretch>
            </p:blipFill>
            <p:spPr>
              <a:xfrm>
                <a:off x="3019578" y="5348072"/>
                <a:ext cx="4024751" cy="10073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GraphicFramePr>
                <a:graphicFrameLocks noChangeAspect="1"/>
              </p:cNvGraphicFramePr>
              <p:nvPr>
                <p:extLst>
                  <p:ext uri="{D42A27DB-BD31-4B8C-83A1-F6EECF244321}">
                    <p14:modId xmlns:p14="http://schemas.microsoft.com/office/powerpoint/2010/main" val="4175454222"/>
                  </p:ext>
                </p:extLst>
              </p:nvPr>
            </p:nvGraphicFramePr>
            <p:xfrm>
              <a:off x="3044272" y="3733030"/>
              <a:ext cx="4022448" cy="1012357"/>
            </p:xfrm>
            <a:graphic>
              <a:graphicData uri="http://schemas.microsoft.com/office/drawing/2017/model3d">
                <am3d:model3d r:embed="rId6">
                  <am3d:spPr>
                    <a:xfrm>
                      <a:off x="0" y="0"/>
                      <a:ext cx="4022448" cy="101235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m3d:postTrans dx="0" dy="0" dz="0"/>
                  </am3d:trans>
                  <am3d:raster rName="Office3DRenderer" rVer="16.0.8326">
                    <am3d:blip r:embed="rId7"/>
                  </am3d:raster>
                  <am3d:objViewport viewportSz="5418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PicPr>
                <a:picLocks noGrp="1" noRot="1" noChangeAspect="1" noMove="1" noResize="1" noEditPoints="1" noAdjustHandles="1" noChangeArrowheads="1" noChangeShapeType="1" noCrop="1"/>
              </p:cNvPicPr>
              <p:nvPr/>
            </p:nvPicPr>
            <p:blipFill>
              <a:blip r:embed="rId7"/>
              <a:stretch>
                <a:fillRect/>
              </a:stretch>
            </p:blipFill>
            <p:spPr>
              <a:xfrm>
                <a:off x="3044272" y="3733030"/>
                <a:ext cx="4022448" cy="10123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GraphicFramePr>
                <a:graphicFrameLocks noChangeAspect="1"/>
              </p:cNvGraphicFramePr>
              <p:nvPr>
                <p:extLst>
                  <p:ext uri="{D42A27DB-BD31-4B8C-83A1-F6EECF244321}">
                    <p14:modId xmlns:p14="http://schemas.microsoft.com/office/powerpoint/2010/main" val="2640195318"/>
                  </p:ext>
                </p:extLst>
              </p:nvPr>
            </p:nvGraphicFramePr>
            <p:xfrm>
              <a:off x="3091606" y="1468561"/>
              <a:ext cx="3921031" cy="1647066"/>
            </p:xfrm>
            <a:graphic>
              <a:graphicData uri="http://schemas.microsoft.com/office/drawing/2017/model3d">
                <am3d:model3d r:embed="rId8">
                  <am3d:spPr>
                    <a:xfrm>
                      <a:off x="0" y="0"/>
                      <a:ext cx="3921031" cy="1647066"/>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m3d:postTrans dx="0" dy="0" dz="0"/>
                  </am3d:trans>
                  <am3d:raster rName="Office3DRenderer" rVer="16.0.8326">
                    <am3d:blip r:embed="rId9"/>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PicPr>
                <a:picLocks noGrp="1" noRot="1" noChangeAspect="1" noMove="1" noResize="1" noEditPoints="1" noAdjustHandles="1" noChangeArrowheads="1" noChangeShapeType="1" noCrop="1"/>
              </p:cNvPicPr>
              <p:nvPr/>
            </p:nvPicPr>
            <p:blipFill>
              <a:blip r:embed="rId9"/>
              <a:stretch>
                <a:fillRect/>
              </a:stretch>
            </p:blipFill>
            <p:spPr>
              <a:xfrm>
                <a:off x="3091606" y="1468561"/>
                <a:ext cx="3921031" cy="16470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Roof Side" descr="3D House Roof, side view, separated from the rest of the house diagram">
                <a:extLst>
                  <a:ext uri="{FF2B5EF4-FFF2-40B4-BE49-F238E27FC236}">
                    <a16:creationId xmlns:a16="http://schemas.microsoft.com/office/drawing/2014/main" id="{A0207BCB-F755-4B3B-BD62-79E220D0A13F}"/>
                  </a:ext>
                </a:extLst>
              </p:cNvPr>
              <p:cNvGraphicFramePr>
                <a:graphicFrameLocks noChangeAspect="1"/>
              </p:cNvGraphicFramePr>
              <p:nvPr>
                <p:extLst>
                  <p:ext uri="{D42A27DB-BD31-4B8C-83A1-F6EECF244321}">
                    <p14:modId xmlns:p14="http://schemas.microsoft.com/office/powerpoint/2010/main" val="1782470762"/>
                  </p:ext>
                </p:extLst>
              </p:nvPr>
            </p:nvGraphicFramePr>
            <p:xfrm>
              <a:off x="3040001" y="406438"/>
              <a:ext cx="4073917" cy="1156832"/>
            </p:xfrm>
            <a:graphic>
              <a:graphicData uri="http://schemas.microsoft.com/office/drawing/2017/model3d">
                <am3d:model3d r:embed="rId10">
                  <am3d:spPr>
                    <a:xfrm>
                      <a:off x="0" y="0"/>
                      <a:ext cx="4073917" cy="1156832"/>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1"/>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Roof Side" descr="3D House Roof, side view, separated from the rest of the house diagram">
                <a:extLst>
                  <a:ext uri="{FF2B5EF4-FFF2-40B4-BE49-F238E27FC236}">
                    <a16:creationId xmlns:a16="http://schemas.microsoft.com/office/drawing/2014/main" id="{A0207BCB-F755-4B3B-BD62-79E220D0A13F}"/>
                  </a:ext>
                </a:extLst>
              </p:cNvPr>
              <p:cNvPicPr>
                <a:picLocks noGrp="1" noRot="1" noChangeAspect="1" noMove="1" noResize="1" noEditPoints="1" noAdjustHandles="1" noChangeArrowheads="1" noChangeShapeType="1" noCrop="1"/>
              </p:cNvPicPr>
              <p:nvPr/>
            </p:nvPicPr>
            <p:blipFill>
              <a:blip r:embed="rId11"/>
              <a:stretch>
                <a:fillRect/>
              </a:stretch>
            </p:blipFill>
            <p:spPr>
              <a:xfrm>
                <a:off x="3040001" y="406438"/>
                <a:ext cx="4073917" cy="1156832"/>
              </a:xfrm>
              <a:prstGeom prst="rect">
                <a:avLst/>
              </a:prstGeom>
            </p:spPr>
          </p:pic>
        </mc:Fallback>
      </mc:AlternateContent>
      <p:grpSp>
        <p:nvGrpSpPr>
          <p:cNvPr id="16" name="Bottom Divider">
            <a:extLst>
              <a:ext uri="{FF2B5EF4-FFF2-40B4-BE49-F238E27FC236}">
                <a16:creationId xmlns:a16="http://schemas.microsoft.com/office/drawing/2014/main" id="{A73BBC22-504F-4077-93B5-C70A35A74F48}"/>
              </a:ext>
              <a:ext uri="{C183D7F6-B498-43B3-948B-1728B52AA6E4}">
                <adec:decorative xmlns:adec="http://schemas.microsoft.com/office/drawing/2017/decorative" val="1"/>
              </a:ext>
            </a:extLst>
          </p:cNvPr>
          <p:cNvGrpSpPr/>
          <p:nvPr/>
        </p:nvGrpSpPr>
        <p:grpSpPr>
          <a:xfrm>
            <a:off x="8194803" y="4959666"/>
            <a:ext cx="3409517" cy="211015"/>
            <a:chOff x="8187070" y="1740886"/>
            <a:chExt cx="3409517" cy="211015"/>
          </a:xfrm>
        </p:grpSpPr>
        <p:cxnSp>
          <p:nvCxnSpPr>
            <p:cNvPr id="17" name="Straight Connector 16">
              <a:extLst>
                <a:ext uri="{FF2B5EF4-FFF2-40B4-BE49-F238E27FC236}">
                  <a16:creationId xmlns:a16="http://schemas.microsoft.com/office/drawing/2014/main" id="{8D146F1D-40B2-44B0-8CC5-A7BAB2AA7ADD}"/>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8" name="line and dot 25">
              <a:extLst>
                <a:ext uri="{FF2B5EF4-FFF2-40B4-BE49-F238E27FC236}">
                  <a16:creationId xmlns:a16="http://schemas.microsoft.com/office/drawing/2014/main" id="{4400F7A5-9056-4FBE-9DD2-6E2A70C84A5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3" name="Middle Divider">
            <a:extLst>
              <a:ext uri="{FF2B5EF4-FFF2-40B4-BE49-F238E27FC236}">
                <a16:creationId xmlns:a16="http://schemas.microsoft.com/office/drawing/2014/main" id="{4485E7BD-48DB-4BA1-A6AB-E3099C911318}"/>
              </a:ext>
              <a:ext uri="{C183D7F6-B498-43B3-948B-1728B52AA6E4}">
                <adec:decorative xmlns:adec="http://schemas.microsoft.com/office/drawing/2017/decorative" val="1"/>
              </a:ext>
            </a:extLst>
          </p:cNvPr>
          <p:cNvGrpSpPr/>
          <p:nvPr/>
        </p:nvGrpSpPr>
        <p:grpSpPr>
          <a:xfrm>
            <a:off x="8194803" y="3330422"/>
            <a:ext cx="3409517" cy="211015"/>
            <a:chOff x="8187070" y="1740886"/>
            <a:chExt cx="3409517" cy="211015"/>
          </a:xfrm>
        </p:grpSpPr>
        <p:cxnSp>
          <p:nvCxnSpPr>
            <p:cNvPr id="14" name="Straight Connector 13">
              <a:extLst>
                <a:ext uri="{FF2B5EF4-FFF2-40B4-BE49-F238E27FC236}">
                  <a16:creationId xmlns:a16="http://schemas.microsoft.com/office/drawing/2014/main" id="{99BCF8A7-AA99-441F-9AD2-8536F7EDA493}"/>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5" name="line and dot 25">
              <a:extLst>
                <a:ext uri="{FF2B5EF4-FFF2-40B4-BE49-F238E27FC236}">
                  <a16:creationId xmlns:a16="http://schemas.microsoft.com/office/drawing/2014/main" id="{3F7F28B0-2D32-47DD-AC0E-95197490767D}"/>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0" name="Top Divider">
            <a:extLst>
              <a:ext uri="{FF2B5EF4-FFF2-40B4-BE49-F238E27FC236}">
                <a16:creationId xmlns:a16="http://schemas.microsoft.com/office/drawing/2014/main" id="{6D2D42DE-61EE-4290-9EC3-2D9AB60683FF}"/>
              </a:ext>
              <a:ext uri="{C183D7F6-B498-43B3-948B-1728B52AA6E4}">
                <adec:decorative xmlns:adec="http://schemas.microsoft.com/office/drawing/2017/decorative" val="1"/>
              </a:ext>
            </a:extLst>
          </p:cNvPr>
          <p:cNvGrpSpPr/>
          <p:nvPr/>
        </p:nvGrpSpPr>
        <p:grpSpPr>
          <a:xfrm>
            <a:off x="8187070" y="1740886"/>
            <a:ext cx="3409517" cy="211015"/>
            <a:chOff x="8187070" y="1740886"/>
            <a:chExt cx="3409517" cy="211015"/>
          </a:xfrm>
        </p:grpSpPr>
        <p:cxnSp>
          <p:nvCxnSpPr>
            <p:cNvPr id="11" name="Straight Connector 10">
              <a:extLst>
                <a:ext uri="{FF2B5EF4-FFF2-40B4-BE49-F238E27FC236}">
                  <a16:creationId xmlns:a16="http://schemas.microsoft.com/office/drawing/2014/main" id="{93EAB0EC-C3CB-47E6-9B3B-71B8584055DA}"/>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2" name="line and dot 25">
              <a:extLst>
                <a:ext uri="{FF2B5EF4-FFF2-40B4-BE49-F238E27FC236}">
                  <a16:creationId xmlns:a16="http://schemas.microsoft.com/office/drawing/2014/main" id="{CC1A943B-5E19-4E85-8B9F-4A27BB30FDA4}"/>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2" name="TextBox 1st Floor" descr="1st FLOOR: &#10;Panoramic window allows natural light to flow into the house">
            <a:extLst>
              <a:ext uri="{FF2B5EF4-FFF2-40B4-BE49-F238E27FC236}">
                <a16:creationId xmlns:a16="http://schemas.microsoft.com/office/drawing/2014/main" id="{229EF21A-3897-4010-889B-0020EDCCD3D5}"/>
              </a:ext>
            </a:extLst>
          </p:cNvPr>
          <p:cNvSpPr txBox="1"/>
          <p:nvPr/>
        </p:nvSpPr>
        <p:spPr>
          <a:xfrm>
            <a:off x="8216267" y="5324035"/>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1</a:t>
            </a:r>
            <a:r>
              <a:rPr lang="en-US" baseline="30000" dirty="0">
                <a:solidFill>
                  <a:schemeClr val="bg1"/>
                </a:solidFill>
                <a:latin typeface="Century Gothic" panose="020B0502020202020204" pitchFamily="34" charset="0"/>
              </a:rPr>
              <a:t>st</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Panoramic window allows natural light to flow into the house </a:t>
            </a:r>
          </a:p>
        </p:txBody>
      </p:sp>
      <p:sp>
        <p:nvSpPr>
          <p:cNvPr id="21" name="TextBox 2nd Floor" descr="2nd FLOOR:&#10;Stone tiling is delightfully accompanied by soft grey tones">
            <a:extLst>
              <a:ext uri="{FF2B5EF4-FFF2-40B4-BE49-F238E27FC236}">
                <a16:creationId xmlns:a16="http://schemas.microsoft.com/office/drawing/2014/main" id="{311207BA-510F-4CC2-B95E-F9A57549F64D}"/>
              </a:ext>
            </a:extLst>
          </p:cNvPr>
          <p:cNvSpPr txBox="1"/>
          <p:nvPr/>
        </p:nvSpPr>
        <p:spPr>
          <a:xfrm>
            <a:off x="8216267" y="3747044"/>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2</a:t>
            </a:r>
            <a:r>
              <a:rPr lang="en-US" baseline="30000" dirty="0">
                <a:solidFill>
                  <a:schemeClr val="bg1"/>
                </a:solidFill>
                <a:latin typeface="Century Gothic" panose="020B0502020202020204" pitchFamily="34" charset="0"/>
              </a:rPr>
              <a:t>nd</a:t>
            </a:r>
            <a:r>
              <a:rPr lang="en-US" dirty="0">
                <a:solidFill>
                  <a:schemeClr val="bg1"/>
                </a:solidFill>
                <a:latin typeface="Century Gothic" panose="020B0502020202020204" pitchFamily="34" charset="0"/>
              </a:rPr>
              <a:t> FLOOR:</a:t>
            </a:r>
          </a:p>
          <a:p>
            <a:pPr algn="ctr"/>
            <a:r>
              <a:rPr lang="en-US" sz="1600" dirty="0">
                <a:solidFill>
                  <a:schemeClr val="bg1"/>
                </a:solidFill>
                <a:latin typeface="Century Gothic" panose="020B0502020202020204" pitchFamily="34" charset="0"/>
              </a:rPr>
              <a:t>Stone tiling is delightfully accompanied by soft grey tones </a:t>
            </a:r>
          </a:p>
        </p:txBody>
      </p:sp>
      <p:sp>
        <p:nvSpPr>
          <p:cNvPr id="20" name="TextBox 3rd Floor" descr="3rd FLOOR: &#10;Large terrace finished in cool grey for the perfect neutral effect">
            <a:extLst>
              <a:ext uri="{FF2B5EF4-FFF2-40B4-BE49-F238E27FC236}">
                <a16:creationId xmlns:a16="http://schemas.microsoft.com/office/drawing/2014/main" id="{7EF3B4B3-FB3D-4E7E-80AF-055BB0C8F0D2}"/>
              </a:ext>
            </a:extLst>
          </p:cNvPr>
          <p:cNvSpPr txBox="1"/>
          <p:nvPr/>
        </p:nvSpPr>
        <p:spPr>
          <a:xfrm>
            <a:off x="8216267" y="2170053"/>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3</a:t>
            </a:r>
            <a:r>
              <a:rPr lang="en-US" baseline="30000" dirty="0">
                <a:solidFill>
                  <a:schemeClr val="bg1"/>
                </a:solidFill>
                <a:latin typeface="Century Gothic" panose="020B0502020202020204" pitchFamily="34" charset="0"/>
              </a:rPr>
              <a:t>rd</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Large terrace finished in cool grey for the perfect neutral effect </a:t>
            </a:r>
          </a:p>
        </p:txBody>
      </p:sp>
      <p:sp>
        <p:nvSpPr>
          <p:cNvPr id="19" name="TextBox Roof" descr="ROOF: &#10;Stepped rear design offers attractive viewing profile">
            <a:extLst>
              <a:ext uri="{FF2B5EF4-FFF2-40B4-BE49-F238E27FC236}">
                <a16:creationId xmlns:a16="http://schemas.microsoft.com/office/drawing/2014/main" id="{66612101-C7BF-4702-8E02-EFE68AC5CD53}"/>
              </a:ext>
            </a:extLst>
          </p:cNvPr>
          <p:cNvSpPr txBox="1"/>
          <p:nvPr/>
        </p:nvSpPr>
        <p:spPr>
          <a:xfrm>
            <a:off x="8216267" y="593062"/>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ROOF: </a:t>
            </a:r>
          </a:p>
          <a:p>
            <a:pPr algn="ctr"/>
            <a:r>
              <a:rPr lang="en-US" sz="1600" dirty="0">
                <a:solidFill>
                  <a:schemeClr val="bg1"/>
                </a:solidFill>
                <a:latin typeface="Century Gothic" panose="020B0502020202020204" pitchFamily="34" charset="0"/>
              </a:rPr>
              <a:t>Stepped rear design offers attractive viewing profile </a:t>
            </a:r>
          </a:p>
        </p:txBody>
      </p:sp>
    </p:spTree>
    <p:extLst>
      <p:ext uri="{BB962C8B-B14F-4D97-AF65-F5344CB8AC3E}">
        <p14:creationId xmlns:p14="http://schemas.microsoft.com/office/powerpoint/2010/main" val="294009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1000"/>
                                        <p:tgtEl>
                                          <p:spTgt spid="22">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animEffect transition="in" filter="wipe(left)">
                                      <p:cBhvr>
                                        <p:cTn id="11" dur="1000"/>
                                        <p:tgtEl>
                                          <p:spTgt spid="22">
                                            <p:txEl>
                                              <p:pRg st="1" end="1"/>
                                            </p:txEl>
                                          </p:spTgt>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1000"/>
                                        <p:tgtEl>
                                          <p:spTgt spid="16"/>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wipe(left)">
                                      <p:cBhvr>
                                        <p:cTn id="19" dur="1000"/>
                                        <p:tgtEl>
                                          <p:spTgt spid="21">
                                            <p:txEl>
                                              <p:pRg st="0" end="0"/>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21">
                                            <p:txEl>
                                              <p:pRg st="1" end="1"/>
                                            </p:txEl>
                                          </p:spTgt>
                                        </p:tgtEl>
                                        <p:attrNameLst>
                                          <p:attrName>style.visibility</p:attrName>
                                        </p:attrNameLst>
                                      </p:cBhvr>
                                      <p:to>
                                        <p:strVal val="visible"/>
                                      </p:to>
                                    </p:set>
                                    <p:animEffect transition="in" filter="wipe(left)">
                                      <p:cBhvr>
                                        <p:cTn id="23" dur="1000"/>
                                        <p:tgtEl>
                                          <p:spTgt spid="21">
                                            <p:txEl>
                                              <p:pRg st="1" end="1"/>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1000"/>
                                        <p:tgtEl>
                                          <p:spTgt spid="13"/>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1000"/>
                                        <p:tgtEl>
                                          <p:spTgt spid="20">
                                            <p:txEl>
                                              <p:pRg st="0" end="0"/>
                                            </p:txEl>
                                          </p:spTgt>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20">
                                            <p:txEl>
                                              <p:pRg st="1" end="1"/>
                                            </p:txEl>
                                          </p:spTgt>
                                        </p:tgtEl>
                                        <p:attrNameLst>
                                          <p:attrName>style.visibility</p:attrName>
                                        </p:attrNameLst>
                                      </p:cBhvr>
                                      <p:to>
                                        <p:strVal val="visible"/>
                                      </p:to>
                                    </p:set>
                                    <p:animEffect transition="in" filter="wipe(left)">
                                      <p:cBhvr>
                                        <p:cTn id="35" dur="1000"/>
                                        <p:tgtEl>
                                          <p:spTgt spid="20">
                                            <p:txEl>
                                              <p:pRg st="1" end="1"/>
                                            </p:txEl>
                                          </p:spTgt>
                                        </p:tgtEl>
                                      </p:cBhvr>
                                    </p:animEffect>
                                  </p:childTnLst>
                                </p:cTn>
                              </p:par>
                            </p:childTnLst>
                          </p:cTn>
                        </p:par>
                        <p:par>
                          <p:cTn id="36" fill="hold">
                            <p:stCondLst>
                              <p:cond delay="8000"/>
                            </p:stCondLst>
                            <p:childTnLst>
                              <p:par>
                                <p:cTn id="37" presetID="22" presetClass="entr" presetSubtype="2"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right)">
                                      <p:cBhvr>
                                        <p:cTn id="39" dur="1000"/>
                                        <p:tgtEl>
                                          <p:spTgt spid="10"/>
                                        </p:tgtEl>
                                      </p:cBhvr>
                                    </p:animEffect>
                                  </p:childTnLst>
                                </p:cTn>
                              </p:par>
                            </p:childTnLst>
                          </p:cTn>
                        </p:par>
                        <p:par>
                          <p:cTn id="40" fill="hold">
                            <p:stCondLst>
                              <p:cond delay="9000"/>
                            </p:stCondLst>
                            <p:childTnLst>
                              <p:par>
                                <p:cTn id="41" presetID="22" presetClass="entr" presetSubtype="8" fill="hold"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left)">
                                      <p:cBhvr>
                                        <p:cTn id="43" dur="1000"/>
                                        <p:tgtEl>
                                          <p:spTgt spid="19">
                                            <p:txEl>
                                              <p:pRg st="0" end="0"/>
                                            </p:txEl>
                                          </p:spTgt>
                                        </p:tgtEl>
                                      </p:cBhvr>
                                    </p:animEffect>
                                  </p:childTnLst>
                                </p:cTn>
                              </p:par>
                            </p:childTnLst>
                          </p:cTn>
                        </p:par>
                        <p:par>
                          <p:cTn id="44" fill="hold">
                            <p:stCondLst>
                              <p:cond delay="10000"/>
                            </p:stCondLst>
                            <p:childTnLst>
                              <p:par>
                                <p:cTn id="45" presetID="22" presetClass="entr" presetSubtype="8" fill="hold" nodeType="afterEffect">
                                  <p:stCondLst>
                                    <p:cond delay="0"/>
                                  </p:stCondLst>
                                  <p:childTnLst>
                                    <p:set>
                                      <p:cBhvr>
                                        <p:cTn id="46" dur="1" fill="hold">
                                          <p:stCondLst>
                                            <p:cond delay="0"/>
                                          </p:stCondLst>
                                        </p:cTn>
                                        <p:tgtEl>
                                          <p:spTgt spid="19">
                                            <p:txEl>
                                              <p:pRg st="1" end="1"/>
                                            </p:txEl>
                                          </p:spTgt>
                                        </p:tgtEl>
                                        <p:attrNameLst>
                                          <p:attrName>style.visibility</p:attrName>
                                        </p:attrNameLst>
                                      </p:cBhvr>
                                      <p:to>
                                        <p:strVal val="visible"/>
                                      </p:to>
                                    </p:set>
                                    <p:animEffect transition="in" filter="wipe(left)">
                                      <p:cBhvr>
                                        <p:cTn id="47" dur="10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158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a:normAutofit/>
          </a:bodyPr>
          <a:lstStyle/>
          <a:p>
            <a:r>
              <a:rPr lang="en-US" dirty="0"/>
              <a:t>EXPERTLY DESIGNED TO MAKE THE MOST OF EVERY INCH OF SPACE, PROVIDING LUXURY LIVING FOR THE LARGE OR GROWING FAMILY </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152302" y="6179414"/>
            <a:ext cx="147348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3</a:t>
            </a:r>
            <a:r>
              <a:rPr lang="en-US" sz="2000" baseline="30000" dirty="0">
                <a:solidFill>
                  <a:schemeClr val="bg1"/>
                </a:solidFill>
                <a:latin typeface="Century Gothic" panose="020B0502020202020204" pitchFamily="34" charset="0"/>
              </a:rPr>
              <a:t>RD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GraphicFramePr>
                <a:graphicFrameLocks noChangeAspect="1"/>
              </p:cNvGraphicFramePr>
              <p:nvPr>
                <p:extLst>
                  <p:ext uri="{D42A27DB-BD31-4B8C-83A1-F6EECF244321}">
                    <p14:modId xmlns:p14="http://schemas.microsoft.com/office/powerpoint/2010/main" val="1188229041"/>
                  </p:ext>
                </p:extLst>
              </p:nvPr>
            </p:nvGraphicFramePr>
            <p:xfrm>
              <a:off x="544576" y="18377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6" y="1837764"/>
                <a:ext cx="3030175" cy="4046587"/>
              </a:xfrm>
              <a:prstGeom prst="rect">
                <a:avLst/>
              </a:prstGeom>
            </p:spPr>
          </p:pic>
        </mc:Fallback>
      </mc:AlternateContent>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1873205" y="3854924"/>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4" name="TextBox 2nd Floor" descr="2nd Floor">
            <a:extLst>
              <a:ext uri="{FF2B5EF4-FFF2-40B4-BE49-F238E27FC236}">
                <a16:creationId xmlns:a16="http://schemas.microsoft.com/office/drawing/2014/main" id="{63050DEC-3280-4B77-B2BD-140F7F69DAA8}"/>
              </a:ext>
            </a:extLst>
          </p:cNvPr>
          <p:cNvSpPr txBox="1"/>
          <p:nvPr/>
        </p:nvSpPr>
        <p:spPr>
          <a:xfrm>
            <a:off x="5336489" y="6179414"/>
            <a:ext cx="1495923"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2</a:t>
            </a:r>
            <a:r>
              <a:rPr lang="en-US" sz="2000" baseline="30000" dirty="0">
                <a:solidFill>
                  <a:schemeClr val="bg1"/>
                </a:solidFill>
                <a:latin typeface="Century Gothic" panose="020B0502020202020204" pitchFamily="34" charset="0"/>
              </a:rPr>
              <a:t>ND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3" name="3D 2nd Floor Top View" descr="Birds' eye view of the 2nd floor, revealing 4 large rooms, two walk-in closets, and a loft or foyer open to the stairs.">
                <a:extLst>
                  <a:ext uri="{FF2B5EF4-FFF2-40B4-BE49-F238E27FC236}">
                    <a16:creationId xmlns:a16="http://schemas.microsoft.com/office/drawing/2014/main" id="{A6394064-3A22-4D82-8265-084AD078679A}"/>
                  </a:ext>
                </a:extLst>
              </p:cNvPr>
              <p:cNvGraphicFramePr>
                <a:graphicFrameLocks noChangeAspect="1"/>
              </p:cNvGraphicFramePr>
              <p:nvPr>
                <p:extLst>
                  <p:ext uri="{D42A27DB-BD31-4B8C-83A1-F6EECF244321}">
                    <p14:modId xmlns:p14="http://schemas.microsoft.com/office/powerpoint/2010/main" val="1818714962"/>
                  </p:ext>
                </p:extLst>
              </p:nvPr>
            </p:nvGraphicFramePr>
            <p:xfrm>
              <a:off x="4582740" y="18377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2nd Floor Top View" descr="Birds' eye view of the 2nd floor, revealing 4 large rooms, two walk-in closets, and a loft or foyer open to the stairs.">
                <a:extLst>
                  <a:ext uri="{FF2B5EF4-FFF2-40B4-BE49-F238E27FC236}">
                    <a16:creationId xmlns:a16="http://schemas.microsoft.com/office/drawing/2014/main" id="{A6394064-3A22-4D82-8265-084AD078679A}"/>
                  </a:ext>
                </a:extLst>
              </p:cNvPr>
              <p:cNvPicPr>
                <a:picLocks noGrp="1" noRot="1" noChangeAspect="1" noMove="1" noResize="1" noEditPoints="1" noAdjustHandles="1" noChangeArrowheads="1" noChangeShapeType="1" noCrop="1"/>
              </p:cNvPicPr>
              <p:nvPr/>
            </p:nvPicPr>
            <p:blipFill>
              <a:blip r:embed="rId5"/>
              <a:stretch>
                <a:fillRect/>
              </a:stretch>
            </p:blipFill>
            <p:spPr>
              <a:xfrm>
                <a:off x="4582740" y="1837764"/>
                <a:ext cx="2988999" cy="4303016"/>
              </a:xfrm>
              <a:prstGeom prst="rect">
                <a:avLst/>
              </a:prstGeom>
            </p:spPr>
          </p:pic>
        </mc:Fallback>
      </mc:AlternateContent>
      <p:grpSp>
        <p:nvGrpSpPr>
          <p:cNvPr id="6" name="Right Divider">
            <a:extLst>
              <a:ext uri="{FF2B5EF4-FFF2-40B4-BE49-F238E27FC236}">
                <a16:creationId xmlns:a16="http://schemas.microsoft.com/office/drawing/2014/main" id="{7B3C2095-F233-4947-BE52-5AF221F0FC83}"/>
              </a:ext>
              <a:ext uri="{C183D7F6-B498-43B3-948B-1728B52AA6E4}">
                <adec:decorative xmlns:adec="http://schemas.microsoft.com/office/drawing/2017/decorative" val="1"/>
              </a:ext>
            </a:extLst>
          </p:cNvPr>
          <p:cNvGrpSpPr/>
          <p:nvPr/>
        </p:nvGrpSpPr>
        <p:grpSpPr>
          <a:xfrm rot="16200000" flipV="1">
            <a:off x="5987472" y="3854924"/>
            <a:ext cx="4239827" cy="211015"/>
            <a:chOff x="8187070" y="1740886"/>
            <a:chExt cx="4182806" cy="211015"/>
          </a:xfrm>
        </p:grpSpPr>
        <p:cxnSp>
          <p:nvCxnSpPr>
            <p:cNvPr id="7" name="Straight Connector 6">
              <a:extLst>
                <a:ext uri="{FF2B5EF4-FFF2-40B4-BE49-F238E27FC236}">
                  <a16:creationId xmlns:a16="http://schemas.microsoft.com/office/drawing/2014/main" id="{82146E99-3F39-4259-BDE5-43B7F29FF428}"/>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8" name="line and dot 25">
              <a:extLst>
                <a:ext uri="{FF2B5EF4-FFF2-40B4-BE49-F238E27FC236}">
                  <a16:creationId xmlns:a16="http://schemas.microsoft.com/office/drawing/2014/main" id="{39961AD6-5C66-4CDA-A73A-6B72A3D86A89}"/>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5" name="TextBox 1st Floor">
            <a:extLst>
              <a:ext uri="{FF2B5EF4-FFF2-40B4-BE49-F238E27FC236}">
                <a16:creationId xmlns:a16="http://schemas.microsoft.com/office/drawing/2014/main" id="{D4C42E8F-66F3-4454-9827-1AC39052934F}"/>
              </a:ext>
            </a:extLst>
          </p:cNvPr>
          <p:cNvSpPr txBox="1"/>
          <p:nvPr/>
        </p:nvSpPr>
        <p:spPr>
          <a:xfrm>
            <a:off x="9289005" y="6179414"/>
            <a:ext cx="1399742"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1</a:t>
            </a:r>
            <a:r>
              <a:rPr lang="en-US" sz="2000" baseline="30000" dirty="0">
                <a:solidFill>
                  <a:schemeClr val="bg1"/>
                </a:solidFill>
                <a:latin typeface="Century Gothic" panose="020B0502020202020204" pitchFamily="34" charset="0"/>
              </a:rPr>
              <a:t>ST</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GraphicFramePr>
                <a:graphicFrameLocks noChangeAspect="1"/>
              </p:cNvGraphicFramePr>
              <p:nvPr>
                <p:extLst>
                  <p:ext uri="{D42A27DB-BD31-4B8C-83A1-F6EECF244321}">
                    <p14:modId xmlns:p14="http://schemas.microsoft.com/office/powerpoint/2010/main" val="2208115942"/>
                  </p:ext>
                </p:extLst>
              </p:nvPr>
            </p:nvGraphicFramePr>
            <p:xfrm>
              <a:off x="8662278" y="18377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PicPr>
                <a:picLocks noGrp="1" noRot="1" noChangeAspect="1" noMove="1" noResize="1" noEditPoints="1" noAdjustHandles="1" noChangeArrowheads="1" noChangeShapeType="1" noCrop="1"/>
              </p:cNvPicPr>
              <p:nvPr/>
            </p:nvPicPr>
            <p:blipFill>
              <a:blip r:embed="rId7"/>
              <a:stretch>
                <a:fillRect/>
              </a:stretch>
            </p:blipFill>
            <p:spPr>
              <a:xfrm>
                <a:off x="8662278" y="1837764"/>
                <a:ext cx="3003700" cy="4309365"/>
              </a:xfrm>
              <a:prstGeom prst="rect">
                <a:avLst/>
              </a:prstGeom>
            </p:spPr>
          </p:pic>
        </mc:Fallback>
      </mc:AlternateContent>
    </p:spTree>
    <p:extLst>
      <p:ext uri="{BB962C8B-B14F-4D97-AF65-F5344CB8AC3E}">
        <p14:creationId xmlns:p14="http://schemas.microsoft.com/office/powerpoint/2010/main" val="744933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par>
                          <p:cTn id="24" fill="hold">
                            <p:stCondLst>
                              <p:cond delay="4000"/>
                            </p:stCondLst>
                            <p:childTnLst>
                              <p:par>
                                <p:cTn id="25" presetID="47"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Top Sideways" descr="Birds' eye view of the 1st floor, turned sideways">
                <a:extLst>
                  <a:ext uri="{FF2B5EF4-FFF2-40B4-BE49-F238E27FC236}">
                    <a16:creationId xmlns:a16="http://schemas.microsoft.com/office/drawing/2014/main" id="{EA02D92D-43A6-4105-911D-61826C0D4F49}"/>
                  </a:ext>
                </a:extLst>
              </p:cNvPr>
              <p:cNvGraphicFramePr>
                <a:graphicFrameLocks noChangeAspect="1"/>
              </p:cNvGraphicFramePr>
              <p:nvPr>
                <p:extLst>
                  <p:ext uri="{D42A27DB-BD31-4B8C-83A1-F6EECF244321}">
                    <p14:modId xmlns:p14="http://schemas.microsoft.com/office/powerpoint/2010/main" val="1313039650"/>
                  </p:ext>
                </p:extLst>
              </p:nvPr>
            </p:nvGraphicFramePr>
            <p:xfrm rot="16200000">
              <a:off x="1593773" y="-79115"/>
              <a:ext cx="5580000" cy="8005544"/>
            </p:xfrm>
            <a:graphic>
              <a:graphicData uri="http://schemas.microsoft.com/office/drawing/2017/model3d">
                <am3d:model3d r:embed="rId2">
                  <am3d:spPr>
                    <a:xfrm rot="16200000">
                      <a:off x="0" y="0"/>
                      <a:ext cx="5580000" cy="8005544"/>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3"/>
                  </am3d:raster>
                  <am3d:objViewport viewportSz="100662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Top Sideways" descr="Birds' eye view of the 1st floor, turned sideways">
                <a:extLst>
                  <a:ext uri="{FF2B5EF4-FFF2-40B4-BE49-F238E27FC236}">
                    <a16:creationId xmlns:a16="http://schemas.microsoft.com/office/drawing/2014/main" id="{EA02D92D-43A6-4105-911D-61826C0D4F49}"/>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593773" y="-79115"/>
                <a:ext cx="5580000" cy="8005544"/>
              </a:xfrm>
              <a:prstGeom prst="rect">
                <a:avLst/>
              </a:prstGeom>
            </p:spPr>
          </p:pic>
        </mc:Fallback>
      </mc:AlternateContent>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a:lstStyle/>
          <a:p>
            <a:r>
              <a:rPr lang="en-US" dirty="0">
                <a:solidFill>
                  <a:schemeClr val="bg1"/>
                </a:solidFill>
                <a:latin typeface="Century Gothic" panose="020B0502020202020204" pitchFamily="34" charset="0"/>
              </a:rPr>
              <a:t>A vast living/family room with large window for that all-important natural light. Spacious dining room with convenient access from large kitchen. Top quality, bespoke kitchen units incorporating the latest technology and luxury materials. Expansive hallway and downstairs cloakroom. </a:t>
            </a:r>
          </a:p>
        </p:txBody>
      </p:sp>
      <p:sp>
        <p:nvSpPr>
          <p:cNvPr id="11" name="TextBox 2nd Floor">
            <a:extLst>
              <a:ext uri="{FF2B5EF4-FFF2-40B4-BE49-F238E27FC236}">
                <a16:creationId xmlns:a16="http://schemas.microsoft.com/office/drawing/2014/main" id="{AFC66286-FD46-41B1-B334-4E6BDA1AD101}"/>
              </a:ext>
              <a:ext uri="{C183D7F6-B498-43B3-948B-1728B52AA6E4}">
                <adec:decorative xmlns:adec="http://schemas.microsoft.com/office/drawing/2017/decorative" val="1"/>
              </a:ext>
            </a:extLst>
          </p:cNvPr>
          <p:cNvSpPr txBox="1"/>
          <p:nvPr/>
        </p:nvSpPr>
        <p:spPr>
          <a:xfrm>
            <a:off x="-2389075" y="1828800"/>
            <a:ext cx="1106393" cy="369332"/>
          </a:xfrm>
          <a:prstGeom prst="rect">
            <a:avLst/>
          </a:prstGeom>
          <a:noFill/>
        </p:spPr>
        <p:txBody>
          <a:bodyPr wrap="none" rtlCol="0">
            <a:sp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Top">
                <a:extLst>
                  <a:ext uri="{FF2B5EF4-FFF2-40B4-BE49-F238E27FC236}">
                    <a16:creationId xmlns:a16="http://schemas.microsoft.com/office/drawing/2014/main" id="{36C8EACE-85B9-4446-91EF-E7F8FF0AEF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59000552"/>
                  </p:ext>
                </p:extLst>
              </p:nvPr>
            </p:nvGraphicFramePr>
            <p:xfrm>
              <a:off x="-3387145" y="22949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Top">
                <a:extLst>
                  <a:ext uri="{FF2B5EF4-FFF2-40B4-BE49-F238E27FC236}">
                    <a16:creationId xmlns:a16="http://schemas.microsoft.com/office/drawing/2014/main" id="{36C8EACE-85B9-4446-91EF-E7F8FF0AEF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3387145" y="2294964"/>
                <a:ext cx="2988999" cy="4303016"/>
              </a:xfrm>
              <a:prstGeom prst="rect">
                <a:avLst/>
              </a:prstGeom>
            </p:spPr>
          </p:pic>
        </mc:Fallback>
      </mc:AlternateContent>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6">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415784" y="2294964"/>
                <a:ext cx="3030175" cy="4046587"/>
              </a:xfrm>
              <a:prstGeom prst="rect">
                <a:avLst/>
              </a:prstGeom>
            </p:spPr>
          </p:pic>
        </mc:Fallback>
      </mc:AlternateContent>
      <p:sp>
        <p:nvSpPr>
          <p:cNvPr id="9" name="TextBox Roof">
            <a:extLst>
              <a:ext uri="{FF2B5EF4-FFF2-40B4-BE49-F238E27FC236}">
                <a16:creationId xmlns:a16="http://schemas.microsoft.com/office/drawing/2014/main" id="{00EAADDF-FCBB-4DBE-84D9-C6A4D63ACB36}"/>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41876577"/>
                  </p:ext>
                </p:extLst>
              </p:nvPr>
            </p:nvGraphicFramePr>
            <p:xfrm>
              <a:off x="783824" y="-1449970"/>
              <a:ext cx="4073917" cy="1233208"/>
            </p:xfrm>
            <a:graphic>
              <a:graphicData uri="http://schemas.microsoft.com/office/drawing/2017/model3d">
                <am3d:model3d r:embed="rId7">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8"/>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8"/>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220308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24_win32_fixed" id="{F3CBAD3C-0BFA-4F41-889C-F334334FA368}" vid="{BE306DD3-F16C-40F8-ABA8-A506293E34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BB156A-0516-4A61-92E2-E4614AB4457F}">
  <ds:schemaRefs>
    <ds:schemaRef ds:uri="http://schemas.microsoft.com/sharepoint/v3/contenttype/forms"/>
  </ds:schemaRefs>
</ds:datastoreItem>
</file>

<file path=customXml/itemProps2.xml><?xml version="1.0" encoding="utf-8"?>
<ds:datastoreItem xmlns:ds="http://schemas.openxmlformats.org/officeDocument/2006/customXml" ds:itemID="{6E7393E1-D94F-45F7-B11F-B76D0E34086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54A3935-F2D1-4AFC-B060-5D489455E5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Fabrikam Residences - The ultimate in modern living</Template>
  <TotalTime>151</TotalTime>
  <Words>299</Words>
  <Application>Microsoft Office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vt:lpstr>
      <vt:lpstr>Rosario Theme</vt:lpstr>
      <vt:lpstr>Housing Data Julius Andrey Mayo Rebekah Shaw Joseph Martinez Mindy Musch</vt:lpstr>
      <vt:lpstr>PowerPoint Presentation</vt:lpstr>
      <vt:lpstr>PowerPoint Presentation</vt:lpstr>
      <vt:lpstr>FRONT</vt:lpstr>
      <vt:lpstr>PowerPoint Presentation</vt:lpstr>
      <vt:lpstr>SIDE</vt:lpstr>
      <vt:lpstr>PowerPoint Presentation</vt:lpstr>
      <vt:lpstr>EXPERTLY DESIGNED TO MAKE THE MOST OF EVERY INCH OF SPACE, PROVIDING LUXURY LIVING FOR THE LARGE OR GROWING FAMILY </vt:lpstr>
      <vt:lpstr>1ST FLOOR</vt:lpstr>
      <vt:lpstr>LARGE, SPACIOUS ROOMS ON EACH LEVEL PROVIDE THE UNIQUE OPPORTUNITY FOR ALL THE FAMILY TO HAVE THEIR OWN PERSONAL SPACE </vt:lpstr>
      <vt:lpstr>2ND FLOOR</vt:lpstr>
      <vt:lpstr>MULTIPLE CHOICES FOR EXPLORING ZILLOW DATA: Number of Listings, Median List Prices, </vt:lpstr>
      <vt:lpstr>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RESIDENCES PRESENTS:  THE ULTIMATE IN MODERN LIVING</dc:title>
  <dc:creator>Mindy Musch</dc:creator>
  <cp:lastModifiedBy>Mindy Musch</cp:lastModifiedBy>
  <cp:revision>4</cp:revision>
  <dcterms:created xsi:type="dcterms:W3CDTF">2024-01-30T02:54:20Z</dcterms:created>
  <dcterms:modified xsi:type="dcterms:W3CDTF">2024-02-01T02:46:15Z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